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21"/>
  </p:notesMasterIdLst>
  <p:handoutMasterIdLst>
    <p:handoutMasterId r:id="rId22"/>
  </p:handoutMasterIdLst>
  <p:sldIdLst>
    <p:sldId id="333" r:id="rId2"/>
    <p:sldId id="551" r:id="rId3"/>
    <p:sldId id="685" r:id="rId4"/>
    <p:sldId id="686" r:id="rId5"/>
    <p:sldId id="696" r:id="rId6"/>
    <p:sldId id="699" r:id="rId7"/>
    <p:sldId id="689" r:id="rId8"/>
    <p:sldId id="687" r:id="rId9"/>
    <p:sldId id="688" r:id="rId10"/>
    <p:sldId id="697" r:id="rId11"/>
    <p:sldId id="682" r:id="rId12"/>
    <p:sldId id="692" r:id="rId13"/>
    <p:sldId id="695" r:id="rId14"/>
    <p:sldId id="694" r:id="rId15"/>
    <p:sldId id="693" r:id="rId16"/>
    <p:sldId id="691" r:id="rId17"/>
    <p:sldId id="683" r:id="rId18"/>
    <p:sldId id="684" r:id="rId19"/>
    <p:sldId id="698" r:id="rId20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292B"/>
    <a:srgbClr val="620203"/>
    <a:srgbClr val="CACBC8"/>
    <a:srgbClr val="9C9E9D"/>
    <a:srgbClr val="CBCBCB"/>
    <a:srgbClr val="2D3C26"/>
    <a:srgbClr val="B8AAB9"/>
    <a:srgbClr val="3A1D32"/>
    <a:srgbClr val="926F81"/>
    <a:srgbClr val="DBB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21313-9490-4B13-8DCC-73CAB33547F6}" v="3978" dt="2025-03-07T15:30:59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43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raj\OneDrive\Desktop\Drug%20relea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</a:rPr>
              <a:t>Drug release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Drug release (%)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Sheet1!$D$8:$D$19</c:f>
              <c:numCache>
                <c:formatCode>General</c:formatCode>
                <c:ptCount val="12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24</c:v>
                </c:pt>
                <c:pt idx="11">
                  <c:v>30</c:v>
                </c:pt>
              </c:numCache>
            </c:numRef>
          </c:xVal>
          <c:yVal>
            <c:numRef>
              <c:f>Sheet1!$E$8:$E$19</c:f>
              <c:numCache>
                <c:formatCode>General</c:formatCode>
                <c:ptCount val="12"/>
                <c:pt idx="0">
                  <c:v>0</c:v>
                </c:pt>
                <c:pt idx="1">
                  <c:v>9.25</c:v>
                </c:pt>
                <c:pt idx="2">
                  <c:v>10.050000000000001</c:v>
                </c:pt>
                <c:pt idx="3">
                  <c:v>12.1</c:v>
                </c:pt>
                <c:pt idx="4">
                  <c:v>15.9</c:v>
                </c:pt>
                <c:pt idx="5">
                  <c:v>21.85</c:v>
                </c:pt>
                <c:pt idx="6">
                  <c:v>29.95</c:v>
                </c:pt>
                <c:pt idx="7">
                  <c:v>41.2</c:v>
                </c:pt>
                <c:pt idx="8">
                  <c:v>49.47</c:v>
                </c:pt>
                <c:pt idx="9">
                  <c:v>58.53</c:v>
                </c:pt>
                <c:pt idx="10">
                  <c:v>86.31</c:v>
                </c:pt>
                <c:pt idx="11">
                  <c:v>81.14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DBF-4D53-9063-36582CB42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96130960"/>
        <c:axId val="-1996135312"/>
      </c:scatterChart>
      <c:valAx>
        <c:axId val="-1996130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tx1"/>
                    </a:solidFill>
                  </a:rPr>
                  <a:t>Time (hrs)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6135312"/>
        <c:crosses val="autoZero"/>
        <c:crossBetween val="midCat"/>
      </c:valAx>
      <c:valAx>
        <c:axId val="-199613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tx1"/>
                    </a:solidFill>
                  </a:rPr>
                  <a:t>Drug</a:t>
                </a:r>
                <a:r>
                  <a:rPr lang="en-IN" baseline="0">
                    <a:solidFill>
                      <a:schemeClr val="tx1"/>
                    </a:solidFill>
                  </a:rPr>
                  <a:t> release %</a:t>
                </a:r>
                <a:endParaRPr lang="en-IN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6130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16" cy="493080"/>
          </a:xfrm>
          <a:prstGeom prst="rect">
            <a:avLst/>
          </a:prstGeom>
        </p:spPr>
        <p:txBody>
          <a:bodyPr vert="horz" lIns="90882" tIns="45441" rIns="90882" bIns="4544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666" y="0"/>
            <a:ext cx="2919516" cy="493080"/>
          </a:xfrm>
          <a:prstGeom prst="rect">
            <a:avLst/>
          </a:prstGeom>
        </p:spPr>
        <p:txBody>
          <a:bodyPr vert="horz" lIns="90882" tIns="45441" rIns="90882" bIns="45441" rtlCol="0"/>
          <a:lstStyle>
            <a:lvl1pPr algn="r">
              <a:defRPr sz="1200"/>
            </a:lvl1pPr>
          </a:lstStyle>
          <a:p>
            <a:fld id="{498A0F68-0C89-409B-83A2-91D246107EAE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659"/>
            <a:ext cx="2919516" cy="493079"/>
          </a:xfrm>
          <a:prstGeom prst="rect">
            <a:avLst/>
          </a:prstGeom>
        </p:spPr>
        <p:txBody>
          <a:bodyPr vert="horz" lIns="90882" tIns="45441" rIns="90882" bIns="4544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666" y="9371659"/>
            <a:ext cx="2919516" cy="493079"/>
          </a:xfrm>
          <a:prstGeom prst="rect">
            <a:avLst/>
          </a:prstGeom>
        </p:spPr>
        <p:txBody>
          <a:bodyPr vert="horz" lIns="90882" tIns="45441" rIns="90882" bIns="45441" rtlCol="0" anchor="b"/>
          <a:lstStyle>
            <a:lvl1pPr algn="r">
              <a:defRPr sz="1200"/>
            </a:lvl1pPr>
          </a:lstStyle>
          <a:p>
            <a:fld id="{D57F62E4-55A3-4380-BB5A-110A062C7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6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882" tIns="45441" rIns="90882" bIns="4544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3316"/>
          </a:xfrm>
          <a:prstGeom prst="rect">
            <a:avLst/>
          </a:prstGeom>
        </p:spPr>
        <p:txBody>
          <a:bodyPr vert="horz" lIns="90882" tIns="45441" rIns="90882" bIns="45441" rtlCol="0"/>
          <a:lstStyle>
            <a:lvl1pPr algn="r">
              <a:defRPr sz="1200"/>
            </a:lvl1pPr>
          </a:lstStyle>
          <a:p>
            <a:fld id="{C2A125D0-1212-4B2F-A73F-724F78E712AD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82" tIns="45441" rIns="90882" bIns="4544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882" tIns="45441" rIns="90882" bIns="4544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882" tIns="45441" rIns="90882" bIns="4544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4" y="9371285"/>
            <a:ext cx="2918830" cy="493316"/>
          </a:xfrm>
          <a:prstGeom prst="rect">
            <a:avLst/>
          </a:prstGeom>
        </p:spPr>
        <p:txBody>
          <a:bodyPr vert="horz" lIns="90882" tIns="45441" rIns="90882" bIns="45441" rtlCol="0" anchor="b"/>
          <a:lstStyle>
            <a:lvl1pPr algn="r">
              <a:defRPr sz="1200"/>
            </a:lvl1pPr>
          </a:lstStyle>
          <a:p>
            <a:fld id="{07797FB2-D319-444D-9774-6AF5305CD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0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4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07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FAE50-6271-DAB7-2E3E-7D04C9B3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02E90-4062-C5CC-2FA4-EC5ECB596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D9746-7FA6-5A63-3DAF-BC27C13D4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FBB2D-A3CC-14A1-6D81-E47AEF96B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27412-DED4-DB77-E908-1E044A10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E0549-2130-4FA0-9728-EBCBAE5B6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6B274-C275-A6EC-03F3-26E1A645B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55C2C-E421-EFA0-4696-03EEA43799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0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F07F-A049-A9F9-6F26-E6D6DEA75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4F6D3E-6851-A389-726D-2D6BBB850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D8197-0467-7DED-3CD5-F3C1DB4A8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4FB6-E299-51C7-4ED0-A84962FED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13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8895-DA83-A857-A6C6-ECC505BA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672BA-DBE1-B334-4B98-833019BFB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D6126-3EF6-9A84-2834-5CF96F9AF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7AD0-3819-BE13-ADC7-29733264E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71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CF3D-BEAE-C50A-898D-0A4543BED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5B433-D279-FA17-6E91-82D54CD4C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3245C-6BD6-DA36-C687-EF875A527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7C52A-EECF-3D36-9192-58CE43EA5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30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1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E699A-841A-0944-C6C4-F60CDD94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E3F23-4B5D-4CC8-094E-EC2715839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5589B-821E-E163-168B-048595828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6C9F2-86C5-E905-9F4E-3BB46B0AB0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605F-64F3-B95C-D124-B1428125C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25CE5B-EE5E-C7E6-8E29-DC555969A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6DC81-394F-D59E-4BD6-6D81E42AB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70703-C1B4-46F7-E0CF-7DDCA5EA7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90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DF9B-CEA8-35BA-5864-ACF167909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70900-ABAA-3BB7-3790-87085C7C2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358CC-FD9F-D421-A537-E49AFDA57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8728-C3AB-C93B-5FE0-E8A70523FE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DF9B-CEA8-35BA-5864-ACF167909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70900-ABAA-3BB7-3790-87085C7C2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358CC-FD9F-D421-A537-E49AFDA57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8728-C3AB-C93B-5FE0-E8A70523FE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49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AC490-DB7A-EF77-96AD-D91E5D169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CF31D-A7D1-B221-C97C-929BD0F51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2FB04-5096-F848-0782-A50B4B292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7345-CD4E-8D03-6601-57FC44970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16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43626-99A5-93D2-F351-88926D7D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CE29F-CF8D-9297-F24A-87B478921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6737B-44E6-941F-0ED8-2BBEF0CB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A4D8F-3646-4F0E-F799-1F92FA729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65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5DD65-5EA6-28BE-76D2-04DBC69C2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F91D-1150-46F5-5662-29A110FF0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1058F-E7FC-6902-31A2-47ED117DF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142B-271B-E5B1-D40B-CBAB54ED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5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7694A-5577-7CB0-5444-CA043FB1E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1EB0DF-CBA5-B99E-7D9C-2AFF09B8F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1642A-60CE-6787-158F-CA94CBD26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86612-0012-6186-2030-470856E1C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97FB2-D319-444D-9774-6AF5305CD20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2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6443" y="1122363"/>
            <a:ext cx="5691116" cy="2621154"/>
          </a:xfrm>
        </p:spPr>
        <p:txBody>
          <a:bodyPr anchor="b">
            <a:normAutofit/>
          </a:bodyPr>
          <a:lstStyle>
            <a:lvl1pPr algn="ctr">
              <a:defRPr sz="53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443" y="3843709"/>
            <a:ext cx="5691116" cy="1414091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609585" indent="0" algn="ctr">
              <a:buNone/>
              <a:defRPr sz="24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38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548640"/>
            <a:ext cx="78867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9486" y="1680899"/>
            <a:ext cx="78867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8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26166" y="578497"/>
            <a:ext cx="1535278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578498"/>
            <a:ext cx="6597516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6" y="553617"/>
            <a:ext cx="6204855" cy="4008859"/>
          </a:xfrm>
        </p:spPr>
        <p:txBody>
          <a:bodyPr anchor="t">
            <a:normAutofit/>
          </a:bodyPr>
          <a:lstStyle>
            <a:lvl1pPr>
              <a:defRPr sz="7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535" y="4589464"/>
            <a:ext cx="6204855" cy="1384617"/>
          </a:xfrm>
        </p:spPr>
        <p:txBody>
          <a:bodyPr anchor="b">
            <a:normAutofit/>
          </a:bodyPr>
          <a:lstStyle>
            <a:lvl1pPr marL="0" indent="0">
              <a:buNone/>
              <a:defRPr sz="2667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3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548640"/>
            <a:ext cx="8055864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486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9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7396"/>
            <a:ext cx="8059341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685735"/>
            <a:ext cx="386834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667" b="1" cap="all" baseline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2386895"/>
            <a:ext cx="3868340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5735"/>
            <a:ext cx="3887391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667" b="1" cap="all" baseline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386895"/>
            <a:ext cx="3887392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3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7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553617"/>
            <a:ext cx="2696726" cy="1757505"/>
          </a:xfrm>
        </p:spPr>
        <p:txBody>
          <a:bodyPr anchor="t">
            <a:normAutofit/>
          </a:bodyPr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031" y="553616"/>
            <a:ext cx="4709806" cy="5486400"/>
          </a:xfrm>
        </p:spPr>
        <p:txBody>
          <a:bodyPr>
            <a:normAutofit/>
          </a:bodyPr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870" y="2311122"/>
            <a:ext cx="2696726" cy="37288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8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557785"/>
            <a:ext cx="2696726" cy="2212313"/>
          </a:xfrm>
        </p:spPr>
        <p:txBody>
          <a:bodyPr anchor="t">
            <a:normAutofit/>
          </a:bodyPr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797490" y="657103"/>
            <a:ext cx="4862765" cy="555590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2826137"/>
            <a:ext cx="2689190" cy="3434638"/>
          </a:xfrm>
        </p:spPr>
        <p:txBody>
          <a:bodyPr anchor="b"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1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548640"/>
            <a:ext cx="7990184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486" y="1715532"/>
            <a:ext cx="7990184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870" y="6453003"/>
            <a:ext cx="2620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7391" y="6453003"/>
            <a:ext cx="2104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122" y="6453003"/>
            <a:ext cx="321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 userDrawn="1">
          <p15:clr>
            <a:srgbClr val="F26B43"/>
          </p15:clr>
        </p15:guide>
        <p15:guide id="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493" y="1062075"/>
            <a:ext cx="8832489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800" b="1" i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Staphysagria</a:t>
            </a:r>
            <a:r>
              <a:rPr lang="en-US" sz="38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-Enriched NDDS Shampoo:</a:t>
            </a:r>
          </a:p>
          <a:p>
            <a:pPr algn="ctr"/>
            <a:r>
              <a:rPr lang="en-US" sz="3800" b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 New Horizon in Herbal Hair Care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78B4C-858F-D38A-DF6C-AD56226AC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810BBE-DEEA-454A-A311-DCC3332C9092}"/>
              </a:ext>
            </a:extLst>
          </p:cNvPr>
          <p:cNvGrpSpPr/>
          <p:nvPr/>
        </p:nvGrpSpPr>
        <p:grpSpPr>
          <a:xfrm>
            <a:off x="2767672" y="2550978"/>
            <a:ext cx="3620130" cy="3943478"/>
            <a:chOff x="2910669" y="2550978"/>
            <a:chExt cx="3620130" cy="39434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450FBD-2830-4DE6-9E05-0A8A6C8D2A15}"/>
                </a:ext>
              </a:extLst>
            </p:cNvPr>
            <p:cNvGrpSpPr/>
            <p:nvPr/>
          </p:nvGrpSpPr>
          <p:grpSpPr>
            <a:xfrm>
              <a:off x="2910669" y="2550978"/>
              <a:ext cx="3620130" cy="3943478"/>
              <a:chOff x="2910669" y="2550978"/>
              <a:chExt cx="3620130" cy="394347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A872FF7-9A87-316B-8D1D-4DA78ABDE2BB}"/>
                  </a:ext>
                </a:extLst>
              </p:cNvPr>
              <p:cNvGrpSpPr/>
              <p:nvPr/>
            </p:nvGrpSpPr>
            <p:grpSpPr>
              <a:xfrm>
                <a:off x="2910669" y="2550978"/>
                <a:ext cx="3620130" cy="3943478"/>
                <a:chOff x="2917812" y="2543867"/>
                <a:chExt cx="3620130" cy="394347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E739E7DD-FE9D-65F3-3DAF-A1CEE8CCC745}"/>
                    </a:ext>
                  </a:extLst>
                </p:cNvPr>
                <p:cNvGrpSpPr/>
                <p:nvPr/>
              </p:nvGrpSpPr>
              <p:grpSpPr>
                <a:xfrm>
                  <a:off x="2917812" y="2543867"/>
                  <a:ext cx="3620130" cy="3943478"/>
                  <a:chOff x="2917812" y="2543867"/>
                  <a:chExt cx="3620130" cy="3943478"/>
                </a:xfrm>
              </p:grpSpPr>
              <p:pic>
                <p:nvPicPr>
                  <p:cNvPr id="3" name="Picture 2" descr="A bottle of liquid with purple flowers around it&#10;&#10;AI-generated content may be incorrect.">
                    <a:extLst>
                      <a:ext uri="{FF2B5EF4-FFF2-40B4-BE49-F238E27FC236}">
                        <a16:creationId xmlns:a16="http://schemas.microsoft.com/office/drawing/2014/main" id="{8C18B66E-3F0B-18C9-359D-50EE2DED3F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17812" y="2543867"/>
                    <a:ext cx="3620130" cy="3943478"/>
                  </a:xfrm>
                  <a:prstGeom prst="ellipse">
                    <a:avLst/>
                  </a:prstGeom>
                </p:spPr>
              </p:pic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FA1AE6E1-BD58-67D0-CBEC-A22E6D49B9E4}"/>
                      </a:ext>
                    </a:extLst>
                  </p:cNvPr>
                  <p:cNvSpPr/>
                  <p:nvPr/>
                </p:nvSpPr>
                <p:spPr>
                  <a:xfrm>
                    <a:off x="4473284" y="4583255"/>
                    <a:ext cx="470191" cy="810275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>
                      <a:solidFill>
                        <a:schemeClr val="tx1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A9E3AA6-1C18-3982-EC8C-C7F6B716C97C}"/>
                    </a:ext>
                  </a:extLst>
                </p:cNvPr>
                <p:cNvSpPr txBox="1"/>
                <p:nvPr/>
              </p:nvSpPr>
              <p:spPr>
                <a:xfrm>
                  <a:off x="4415934" y="4583255"/>
                  <a:ext cx="60960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57150" h="38100" prst="artDeco"/>
                  </a:sp3d>
                </a:bodyPr>
                <a:lstStyle/>
                <a:p>
                  <a:r>
                    <a:rPr lang="en-US" sz="700" b="1">
                      <a:ln w="3175">
                        <a:solidFill>
                          <a:schemeClr val="accent5">
                            <a:lumMod val="50000"/>
                          </a:schemeClr>
                        </a:solidFill>
                      </a:ln>
                      <a:solidFill>
                        <a:schemeClr val="accent5">
                          <a:lumMod val="50000"/>
                        </a:schemeClr>
                      </a:solidFill>
                      <a:effectLst>
                        <a:reflection blurRad="6350" stA="55000" endA="300" endPos="45500" dir="5400000" sy="-100000" algn="bl" rotWithShape="0"/>
                      </a:effectLst>
                      <a:latin typeface="Footlight MT Light" panose="0204060206030A020304" pitchFamily="18" charset="0"/>
                    </a:rPr>
                    <a:t>StaphyCare</a:t>
                  </a:r>
                  <a:endParaRPr lang="en-IN" sz="700" b="1">
                    <a:ln w="3175">
                      <a:solidFill>
                        <a:schemeClr val="accent5">
                          <a:lumMod val="50000"/>
                        </a:schemeClr>
                      </a:solidFill>
                    </a:ln>
                    <a:solidFill>
                      <a:schemeClr val="accent5">
                        <a:lumMod val="50000"/>
                      </a:schemeClr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Footlight MT Light" panose="0204060206030A020304" pitchFamily="18" charset="0"/>
                  </a:endParaRPr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D99C1B0-1A3B-4AAA-962E-25AE25608335}"/>
                  </a:ext>
                </a:extLst>
              </p:cNvPr>
              <p:cNvSpPr/>
              <p:nvPr/>
            </p:nvSpPr>
            <p:spPr>
              <a:xfrm>
                <a:off x="4475625" y="4875049"/>
                <a:ext cx="450057" cy="210845"/>
              </a:xfrm>
              <a:prstGeom prst="ellipse">
                <a:avLst/>
              </a:prstGeom>
              <a:no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34D0D4-4C3F-4660-9914-96C993D7C6ED}"/>
                  </a:ext>
                </a:extLst>
              </p:cNvPr>
              <p:cNvSpPr txBox="1"/>
              <p:nvPr/>
            </p:nvSpPr>
            <p:spPr>
              <a:xfrm>
                <a:off x="4415934" y="4867632"/>
                <a:ext cx="5750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" b="1"/>
                  <a:t>Staphysagria Enriched Phytosomal Shampoo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2B081C-96D2-4D00-AD16-E808E9EB68A1}"/>
                </a:ext>
              </a:extLst>
            </p:cNvPr>
            <p:cNvSpPr txBox="1"/>
            <p:nvPr/>
          </p:nvSpPr>
          <p:spPr>
            <a:xfrm>
              <a:off x="4408791" y="5164708"/>
              <a:ext cx="5750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/>
                <a:t>For Clear and Healthy Scalp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13AB-D1D6-3C4C-E976-593231C75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01330-ECE3-147D-FC5A-6A0D9A35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3940" y="6453003"/>
            <a:ext cx="382087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10</a:t>
            </a:fld>
            <a:endParaRPr lang="en-US" dirty="0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396E3-04CC-A16C-5BB8-924A4EEEF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DA612B7-F09D-9D3A-6991-63B2488F874E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1437F007-BBD0-4108-A032-9E9086220968}"/>
              </a:ext>
            </a:extLst>
          </p:cNvPr>
          <p:cNvSpPr/>
          <p:nvPr/>
        </p:nvSpPr>
        <p:spPr>
          <a:xfrm>
            <a:off x="573786" y="583395"/>
            <a:ext cx="27313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F394C-57D8-5CCE-C504-E2BEE64E10E2}"/>
              </a:ext>
            </a:extLst>
          </p:cNvPr>
          <p:cNvSpPr txBox="1"/>
          <p:nvPr/>
        </p:nvSpPr>
        <p:spPr>
          <a:xfrm>
            <a:off x="334108" y="1319402"/>
            <a:ext cx="8390013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 startAt="14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 of prepared shampoo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14.1. pH: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0.2% shampoo solution was used to determine the pH by using the pH meter.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14.2. Foam formation (Shake test):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ml sample of 0.2% shampoo was mixed with water, shaken in a covered measuring cylinder, and retained foam for over 15 minutes, indicating good foaming stability.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14.3. Skin irritation test: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shampoo was applied to the skin for 5 minutes, showing no redness or irritation.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Studies: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stability study of Staphysagria-loaded Phytosome and Staphysagria-Enriched Phytosomal Shampoo under 30±2°C and 65±5% RH conditions was performed over three months, assessing particle size, entrapment efficiency, color, appearance, and pH, which remain stable with minimal variations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AA3FB0-3C22-1B27-E568-DBCCBA2D92A0}"/>
              </a:ext>
            </a:extLst>
          </p:cNvPr>
          <p:cNvGrpSpPr/>
          <p:nvPr/>
        </p:nvGrpSpPr>
        <p:grpSpPr>
          <a:xfrm>
            <a:off x="3837695" y="5112846"/>
            <a:ext cx="1838325" cy="1585832"/>
            <a:chOff x="3837695" y="5112846"/>
            <a:chExt cx="1838325" cy="158583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FDF39C2-F54F-D24F-5E90-0B0E9124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561" t="3482" r="4343" b="2347"/>
            <a:stretch/>
          </p:blipFill>
          <p:spPr>
            <a:xfrm>
              <a:off x="3837695" y="5112846"/>
              <a:ext cx="1468609" cy="127805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5AD88E-5212-852C-B801-4F3F7444E735}"/>
                </a:ext>
              </a:extLst>
            </p:cNvPr>
            <p:cNvSpPr txBox="1"/>
            <p:nvPr/>
          </p:nvSpPr>
          <p:spPr>
            <a:xfrm>
              <a:off x="3837695" y="6390901"/>
              <a:ext cx="1838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Stability Chamber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49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11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2ED58-0856-5A9C-73B0-C9C1E042D0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581146-8E13-36CE-C466-E5A5B3BE0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86" y="4343400"/>
            <a:ext cx="584321" cy="230689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71CD50-FFF5-B1D8-A267-FC51D2725C1E}"/>
              </a:ext>
            </a:extLst>
          </p:cNvPr>
          <p:cNvGrpSpPr/>
          <p:nvPr/>
        </p:nvGrpSpPr>
        <p:grpSpPr>
          <a:xfrm>
            <a:off x="6421605" y="1319402"/>
            <a:ext cx="2302517" cy="3023998"/>
            <a:chOff x="5868146" y="4916837"/>
            <a:chExt cx="1990103" cy="2745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26D0AF-557F-5C14-33FB-03716BF6E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8146" y="4916837"/>
              <a:ext cx="1943465" cy="240137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714791-7378-BF98-227C-C5B47B06306F}"/>
                </a:ext>
              </a:extLst>
            </p:cNvPr>
            <p:cNvSpPr txBox="1"/>
            <p:nvPr/>
          </p:nvSpPr>
          <p:spPr>
            <a:xfrm>
              <a:off x="5868146" y="7318215"/>
              <a:ext cx="1990103" cy="344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Phytochemical tests</a:t>
              </a:r>
              <a:endPara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30AB549-BAF6-FCF1-B7B6-98E4360C436C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10EB35D-AEB8-D40D-BB6F-518D622C9954}"/>
              </a:ext>
            </a:extLst>
          </p:cNvPr>
          <p:cNvSpPr/>
          <p:nvPr/>
        </p:nvSpPr>
        <p:spPr>
          <a:xfrm>
            <a:off x="573786" y="583395"/>
            <a:ext cx="38201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and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DDCAF-DA68-A67F-F00C-8F88E98AC2B3}"/>
              </a:ext>
            </a:extLst>
          </p:cNvPr>
          <p:cNvSpPr txBox="1"/>
          <p:nvPr/>
        </p:nvSpPr>
        <p:spPr>
          <a:xfrm>
            <a:off x="334109" y="1319402"/>
            <a:ext cx="590340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crude drug and percentage yield: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Extractive value of Staphysagria seed was found to be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17.84%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2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Solubility analysis of extract: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was found to be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soluble in ethanol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insoluble in water.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Phytochemical Screening: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Phytochemical screening revealed the presence of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alkaloids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key phytochemical known for contributing to its therapeutic properties.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 Layer Chromatography (TLC):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value was found to be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complies with the Delphinine of Homeopathic Pharmacopoeia of India Volume VI.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7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B8D9D-9725-057C-5BC5-870F7D43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3CBDB1F-8846-8D8C-49E6-17076379B056}"/>
              </a:ext>
            </a:extLst>
          </p:cNvPr>
          <p:cNvGrpSpPr/>
          <p:nvPr/>
        </p:nvGrpSpPr>
        <p:grpSpPr>
          <a:xfrm>
            <a:off x="5799487" y="1651588"/>
            <a:ext cx="3028843" cy="1964820"/>
            <a:chOff x="5101502" y="3179950"/>
            <a:chExt cx="4169855" cy="2923877"/>
          </a:xfrm>
        </p:grpSpPr>
        <p:pic>
          <p:nvPicPr>
            <p:cNvPr id="25" name="Content Placeholder 7">
              <a:extLst>
                <a:ext uri="{FF2B5EF4-FFF2-40B4-BE49-F238E27FC236}">
                  <a16:creationId xmlns:a16="http://schemas.microsoft.com/office/drawing/2014/main" id="{C92CABA7-416F-8FB8-D0D5-F8B65CC9F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1" t="6779" r="8154" b="54237"/>
            <a:stretch/>
          </p:blipFill>
          <p:spPr>
            <a:xfrm>
              <a:off x="5101502" y="3179950"/>
              <a:ext cx="4169855" cy="292387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D9D8D1-CB1A-8B75-1A7F-C0EAFDEDD9AD}"/>
                </a:ext>
              </a:extLst>
            </p:cNvPr>
            <p:cNvSpPr txBox="1"/>
            <p:nvPr/>
          </p:nvSpPr>
          <p:spPr>
            <a:xfrm>
              <a:off x="5889045" y="3296667"/>
              <a:ext cx="3302629" cy="36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itchFamily="18" charset="0"/>
                </a:rPr>
                <a:t>λ</a:t>
              </a:r>
              <a:r>
                <a:rPr lang="en-US" sz="1000" b="1" baseline="-25000" dirty="0">
                  <a:latin typeface="Times New Roman" panose="02020603050405020304" pitchFamily="18" charset="0"/>
                  <a:cs typeface="Times New Roman" pitchFamily="18" charset="0"/>
                </a:rPr>
                <a:t>max</a:t>
              </a:r>
              <a:r>
                <a:rPr lang="en-US" sz="1000" b="1" dirty="0">
                  <a:latin typeface="Times New Roman" panose="02020603050405020304" pitchFamily="18" charset="0"/>
                  <a:cs typeface="Times New Roman" pitchFamily="18" charset="0"/>
                </a:rPr>
                <a:t> of Staphysagria extract (1000 ppm)</a:t>
              </a:r>
              <a:endParaRPr lang="en-IN" sz="1000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9626CB9-B9C2-E1F7-9F92-A0C52FFF0BDA}"/>
              </a:ext>
            </a:extLst>
          </p:cNvPr>
          <p:cNvSpPr txBox="1"/>
          <p:nvPr/>
        </p:nvSpPr>
        <p:spPr>
          <a:xfrm>
            <a:off x="334109" y="1319402"/>
            <a:ext cx="537272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Total Alkaloidal Content</a:t>
            </a:r>
            <a:r>
              <a:rPr lang="en-US" sz="2400" b="1" dirty="0"/>
              <a:t>: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alkaloidal content was found to be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2.916% w/w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λmax: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λmax of Staphysagria extract was found to be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270 nm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complies with the λmax of Delphinine as per Homeopathic Pharmacopoeia of India Volume VI.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 of Phytosome: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Phytosome was prepared by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Solvent Injection Technique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2830F-B4E7-5731-D148-B3C15F39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276" y="6453003"/>
            <a:ext cx="373752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12</a:t>
            </a:fld>
            <a:endParaRPr lang="en-US" dirty="0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2A977-4AF7-E56B-571F-F75295630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B26B96-968D-C952-9D61-1ECCC2E5CA36}"/>
              </a:ext>
            </a:extLst>
          </p:cNvPr>
          <p:cNvGrpSpPr/>
          <p:nvPr/>
        </p:nvGrpSpPr>
        <p:grpSpPr>
          <a:xfrm>
            <a:off x="346697" y="4310694"/>
            <a:ext cx="8142690" cy="1755213"/>
            <a:chOff x="346697" y="4310694"/>
            <a:chExt cx="8142690" cy="175521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F0BE85-C07A-875C-DCD3-F10203E60125}"/>
                </a:ext>
              </a:extLst>
            </p:cNvPr>
            <p:cNvGrpSpPr/>
            <p:nvPr/>
          </p:nvGrpSpPr>
          <p:grpSpPr>
            <a:xfrm>
              <a:off x="346697" y="4310694"/>
              <a:ext cx="8142690" cy="1755213"/>
              <a:chOff x="346697" y="4310694"/>
              <a:chExt cx="8142690" cy="17552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28D10FD-9A59-B36E-C82D-481669D27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7" y="4310694"/>
                <a:ext cx="6730460" cy="175521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E883D11-FC3A-A2C5-163A-B7F5858E5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3574" y="4310694"/>
                <a:ext cx="1375813" cy="1755213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DE9D375-08C6-8734-BF33-3EBE2198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975" y="4964431"/>
              <a:ext cx="609685" cy="447737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6C322C8-3D70-04E7-2620-FF15EC31E904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6C39B20E-7BB7-410C-9E21-889AE1D76ABD}"/>
              </a:ext>
            </a:extLst>
          </p:cNvPr>
          <p:cNvSpPr/>
          <p:nvPr/>
        </p:nvSpPr>
        <p:spPr>
          <a:xfrm>
            <a:off x="573786" y="583395"/>
            <a:ext cx="38201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82055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A5884-3D7B-4C70-A224-8076F60BD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5AA81-45BE-86E3-FA32-E677417C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8700" y="6453003"/>
            <a:ext cx="397327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13</a:t>
            </a:fld>
            <a:endParaRPr lang="en-US" dirty="0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3266-D1B4-D99F-8C70-42E7F9368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46CFD9A-86DE-4850-8757-4B806C89A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6" y="2960619"/>
            <a:ext cx="2603028" cy="1565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0A2876-1661-9239-ECDB-8A15AEDE7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455" y="4611118"/>
            <a:ext cx="2847205" cy="170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2B2E8C-A35F-6509-271D-9ACE8B306BC6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DEE94B06-9882-41F8-80E2-B68BD434C25B}"/>
              </a:ext>
            </a:extLst>
          </p:cNvPr>
          <p:cNvSpPr/>
          <p:nvPr/>
        </p:nvSpPr>
        <p:spPr>
          <a:xfrm>
            <a:off x="573786" y="583395"/>
            <a:ext cx="38201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and Discussion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840D774-910B-3E98-A10B-EFD97BB81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90" y="3097756"/>
            <a:ext cx="2450910" cy="12944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7FED58-FBAD-9498-5C34-AF495FDC8E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95" y="3020693"/>
            <a:ext cx="1445398" cy="14371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45DFD1-4007-A766-7387-E8748E1E9776}"/>
              </a:ext>
            </a:extLst>
          </p:cNvPr>
          <p:cNvSpPr txBox="1"/>
          <p:nvPr/>
        </p:nvSpPr>
        <p:spPr>
          <a:xfrm>
            <a:off x="334110" y="1159382"/>
            <a:ext cx="8223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FT-IR Study: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integrity: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functional groups of staphysagria are retained.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Drug-Excipient interaction: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peak intensities and slight shift suggest possible interaction between drug and excipients in the formulation.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stability: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in the spectral patterns of drug and formulation confirms the stability of formulation.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2CB8CD-1546-7166-E1CF-58B3EAAA04D3}"/>
              </a:ext>
            </a:extLst>
          </p:cNvPr>
          <p:cNvSpPr txBox="1"/>
          <p:nvPr/>
        </p:nvSpPr>
        <p:spPr>
          <a:xfrm>
            <a:off x="334108" y="4925311"/>
            <a:ext cx="63029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 startAt="9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Phytosome: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9.1. Entrapment efficiency (%)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Entrapment efficiency of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phytosome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found to be </a:t>
            </a:r>
            <a:r>
              <a:rPr lang="en-I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89.70%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9.2. Particle size (nm)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 size of prepared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phytosome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found to be </a:t>
            </a:r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101.1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nm.</a:t>
            </a:r>
          </a:p>
        </p:txBody>
      </p:sp>
    </p:spTree>
    <p:extLst>
      <p:ext uri="{BB962C8B-B14F-4D97-AF65-F5344CB8AC3E}">
        <p14:creationId xmlns:p14="http://schemas.microsoft.com/office/powerpoint/2010/main" val="25719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C452-5396-D1F0-A5C7-0437014C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3DA86-3CE9-F5E1-3A34-8FA267BF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14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7CB58-FA1F-28D9-2501-86004739B5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C212F04-BE43-2A8C-24E1-D00A5F6B8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378104"/>
              </p:ext>
            </p:extLst>
          </p:nvPr>
        </p:nvGraphicFramePr>
        <p:xfrm>
          <a:off x="4393974" y="4131012"/>
          <a:ext cx="3670068" cy="2321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CC28203-A07A-FBAC-207C-86079654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53872" y="1129710"/>
            <a:ext cx="3532908" cy="232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7F46FC-AD60-22B3-F334-6230FEED3118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0CF9056D-D83C-4693-911D-D3265A8C5253}"/>
              </a:ext>
            </a:extLst>
          </p:cNvPr>
          <p:cNvSpPr/>
          <p:nvPr/>
        </p:nvSpPr>
        <p:spPr>
          <a:xfrm>
            <a:off x="573786" y="583395"/>
            <a:ext cx="38201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and Discussion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DAEFC-24BF-BC60-E0B0-3230A1A46C88}"/>
              </a:ext>
            </a:extLst>
          </p:cNvPr>
          <p:cNvSpPr txBox="1"/>
          <p:nvPr/>
        </p:nvSpPr>
        <p:spPr>
          <a:xfrm>
            <a:off x="334109" y="1319402"/>
            <a:ext cx="405986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9.3. Zeta potential (mV)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Zeta potential of prepared Phytosome was found to be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-16.30 mV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600"/>
              </a:spcAft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9.4. Release study of Phytosome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drug release was found to be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86.31%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24 hours.</a:t>
            </a:r>
          </a:p>
          <a:p>
            <a:pPr>
              <a:spcAft>
                <a:spcPts val="6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F819EC-3340-F8CD-C2A8-2B273D726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973" y="4389120"/>
            <a:ext cx="2413588" cy="2063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F45443-E52D-5472-6DA6-F38135544418}"/>
              </a:ext>
            </a:extLst>
          </p:cNvPr>
          <p:cNvSpPr txBox="1"/>
          <p:nvPr/>
        </p:nvSpPr>
        <p:spPr>
          <a:xfrm>
            <a:off x="6062408" y="3170439"/>
            <a:ext cx="13965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Zeta potential</a:t>
            </a:r>
          </a:p>
        </p:txBody>
      </p:sp>
    </p:spTree>
    <p:extLst>
      <p:ext uri="{BB962C8B-B14F-4D97-AF65-F5344CB8AC3E}">
        <p14:creationId xmlns:p14="http://schemas.microsoft.com/office/powerpoint/2010/main" val="252758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4BEF-F6D3-E4B8-446B-52AD179E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9F168-836A-04BE-58CE-87ACFBDD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076" y="6453003"/>
            <a:ext cx="444952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15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BB934-EBAB-4866-C7EF-503B0C18C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016107D-9DAA-4215-DFCB-BDBEC80B6C33}"/>
              </a:ext>
            </a:extLst>
          </p:cNvPr>
          <p:cNvSpPr txBox="1"/>
          <p:nvPr/>
        </p:nvSpPr>
        <p:spPr>
          <a:xfrm>
            <a:off x="364138" y="1385110"/>
            <a:ext cx="671351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Anti-Microbial study of the prepared shampoo:</a:t>
            </a:r>
          </a:p>
          <a:p>
            <a:pPr>
              <a:spcAft>
                <a:spcPts val="600"/>
              </a:spcAft>
              <a:buSzPct val="100000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600"/>
              </a:spcAft>
              <a:buSzPct val="1000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10.1. Antifungal Activity</a:t>
            </a:r>
          </a:p>
          <a:p>
            <a:pPr marL="285750" indent="-285750" algn="just">
              <a:spcAft>
                <a:spcPts val="6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itchFamily="18" charset="0"/>
              </a:rPr>
              <a:t>The antifungal activity of the Staphysagria-based shampoo (0.2%) was evaluated against Candida albicans, with ketoconazole (2%) as the standard.</a:t>
            </a:r>
          </a:p>
          <a:p>
            <a:pPr marL="285750" indent="-285750" algn="just">
              <a:spcAft>
                <a:spcPts val="6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itchFamily="18" charset="0"/>
              </a:rPr>
              <a:t>The shampoo demonstrated a significantly larger zone of inhibition compared to ketoconazole, indicating superior antifungal efficacy.</a:t>
            </a:r>
          </a:p>
          <a:p>
            <a:pPr marL="285750" indent="-285750" algn="just">
              <a:spcAft>
                <a:spcPts val="600"/>
              </a:spcAft>
              <a:buSzPct val="100000"/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just">
              <a:spcAft>
                <a:spcPts val="600"/>
              </a:spcAft>
              <a:buSzPct val="100000"/>
            </a:pPr>
            <a:endParaRPr lang="en-US" sz="16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>
              <a:spcAft>
                <a:spcPts val="600"/>
              </a:spcAft>
              <a:buSzPct val="1000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10.2. Anti-bacterial Activity</a:t>
            </a:r>
          </a:p>
          <a:p>
            <a:pPr marL="285750" indent="-285750" algn="just">
              <a:spcAft>
                <a:spcPts val="6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itchFamily="18" charset="0"/>
              </a:rPr>
              <a:t>The antibacterial activity of the Staphysagria-based shampoo (0.2%) was assessed against Staphylococcus aureus, with selenium sulfide (2%) as the standard.</a:t>
            </a:r>
          </a:p>
          <a:p>
            <a:pPr marL="285750" indent="-285750" algn="just">
              <a:spcAft>
                <a:spcPts val="6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itchFamily="18" charset="0"/>
              </a:rPr>
              <a:t>The shampoo exhibited a greater zone of inhibition than selenium sulfide, suggesting enhanced antibacterial activity.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513FF7-D898-CDB0-03DA-105A25118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015" y="4364560"/>
            <a:ext cx="1836000" cy="19898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4973DE-30D4-D014-FD9A-03EC1C80CC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04" y="2069871"/>
            <a:ext cx="1779197" cy="1944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327CA8C-BF59-A7DB-0D23-B7B7FDF7631A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9DCA76A-2FA0-47C9-9B0A-75C71D556DA2}"/>
              </a:ext>
            </a:extLst>
          </p:cNvPr>
          <p:cNvSpPr/>
          <p:nvPr/>
        </p:nvSpPr>
        <p:spPr>
          <a:xfrm>
            <a:off x="573786" y="583395"/>
            <a:ext cx="38201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201141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F787B-E1F7-84A1-7483-833CE59BC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6D531-BC91-03D8-5415-F6E8B2DC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453003"/>
            <a:ext cx="511627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16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E1BE5-ABE9-23E0-4005-7909D6092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pic>
        <p:nvPicPr>
          <p:cNvPr id="9" name="table">
            <a:extLst>
              <a:ext uri="{FF2B5EF4-FFF2-40B4-BE49-F238E27FC236}">
                <a16:creationId xmlns:a16="http://schemas.microsoft.com/office/drawing/2014/main" id="{F48F0490-75EA-E244-06BC-3CC2D8874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91" y="3159580"/>
            <a:ext cx="5273039" cy="325487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D6118F-03B4-93A2-1D6D-A3DC3C0EC161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D630E194-EA04-4274-B109-75237DA63506}"/>
              </a:ext>
            </a:extLst>
          </p:cNvPr>
          <p:cNvSpPr/>
          <p:nvPr/>
        </p:nvSpPr>
        <p:spPr>
          <a:xfrm>
            <a:off x="573786" y="583395"/>
            <a:ext cx="38201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and Discussion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B2F070-CB99-8EB7-FB5E-744545CB96FC}"/>
              </a:ext>
            </a:extLst>
          </p:cNvPr>
          <p:cNvSpPr txBox="1"/>
          <p:nvPr/>
        </p:nvSpPr>
        <p:spPr>
          <a:xfrm>
            <a:off x="334109" y="1319402"/>
            <a:ext cx="405986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 startAt="11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Staphysagria enriched phytosomal shampoo: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Staphysagria enriched phytosomal shampoo was prepared and evaluated for pH, foam stability and skin irritation test.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B846B9-7FA5-68CD-954E-9EF2BA25BC62}"/>
              </a:ext>
            </a:extLst>
          </p:cNvPr>
          <p:cNvSpPr txBox="1"/>
          <p:nvPr/>
        </p:nvSpPr>
        <p:spPr>
          <a:xfrm>
            <a:off x="334110" y="3561006"/>
            <a:ext cx="308371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 startAt="12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studies: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studies of prepared phytosomal batch and Staphysagria enriched phytosomal shampoo was performed as per ICH Guidelines.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71028FC-F524-1842-6465-259175CC1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028" y="1591848"/>
            <a:ext cx="3467054" cy="12510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E36BC8-1DDA-C210-58DF-0E39D5D767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42" y="623932"/>
            <a:ext cx="980902" cy="101155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352F88D-A70A-7D9C-2839-66A9B4689C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17" y="589398"/>
            <a:ext cx="336466" cy="10115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80C287-51ED-3F6F-F3BA-6BD3A1886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821" y="798842"/>
            <a:ext cx="1181775" cy="7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4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17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469927"/>
            <a:ext cx="8425132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/>
                <a:ea typeface="Calibri"/>
                <a:cs typeface="Calibri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Staphysagria-loaded phytosomal herbal shampoo</a:t>
            </a:r>
            <a:r>
              <a:rPr lang="en-US" sz="2000" dirty="0">
                <a:latin typeface="Calibri"/>
                <a:ea typeface="Calibri"/>
                <a:cs typeface="Calibri"/>
              </a:rPr>
              <a:t> was successfully formulated and evaluated.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/>
                <a:ea typeface="Calibri"/>
                <a:cs typeface="Calibri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phytosomal system enhanced bioavailability, stability, and scalp penetration</a:t>
            </a:r>
            <a:r>
              <a:rPr lang="en-US" sz="2000" dirty="0">
                <a:latin typeface="Calibri"/>
                <a:ea typeface="Calibri"/>
                <a:cs typeface="Calibri"/>
              </a:rPr>
              <a:t>, making it more effective than conventional formulations. 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ts val="1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/>
                <a:ea typeface="Calibri"/>
                <a:cs typeface="Calibri"/>
              </a:rPr>
              <a:t>The shampoo exhibited 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ideal physicochemical properties, antimicrobial activity, and therapeutic potential</a:t>
            </a:r>
            <a:r>
              <a:rPr lang="en-US" sz="2000" dirty="0">
                <a:latin typeface="Calibri"/>
                <a:ea typeface="Calibri"/>
                <a:cs typeface="Calibri"/>
              </a:rPr>
              <a:t> for scalp health.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ts val="1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/>
                <a:ea typeface="Calibri"/>
                <a:cs typeface="Calibri"/>
              </a:rPr>
              <a:t>This research highlights 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a novel, eco-friendly, and effective NDDS-based approach</a:t>
            </a:r>
            <a:r>
              <a:rPr lang="en-US" sz="2000" dirty="0">
                <a:latin typeface="Calibri"/>
                <a:ea typeface="Calibri"/>
                <a:cs typeface="Calibri"/>
              </a:rPr>
              <a:t> for herbal hair care, offering a 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safer alternative to synthetic shampoos</a:t>
            </a:r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ts val="1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/>
                <a:ea typeface="Calibri"/>
                <a:cs typeface="Calibri"/>
              </a:rPr>
              <a:t>Further studies can explore 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clinical efficacy and long-term stability</a:t>
            </a:r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dirty="0">
                <a:latin typeface="Calibri"/>
                <a:ea typeface="Calibri"/>
                <a:cs typeface="Calibri"/>
              </a:rPr>
              <a:t>to establish its commercial viability.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48041-B14A-DF46-937D-5CA9D4E43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D907B6-673D-E7DC-98E6-87D01FC520D0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DE7977EC-5009-4DFE-ACE2-CE2D5B095B74}"/>
              </a:ext>
            </a:extLst>
          </p:cNvPr>
          <p:cNvSpPr/>
          <p:nvPr/>
        </p:nvSpPr>
        <p:spPr>
          <a:xfrm>
            <a:off x="573786" y="583395"/>
            <a:ext cx="24265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8307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2026" y="6453003"/>
            <a:ext cx="464002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18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11776"/>
            <a:ext cx="8460510" cy="49090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IN" dirty="0">
                <a:latin typeface="Calibri"/>
                <a:ea typeface="Calibri"/>
                <a:cs typeface="Calibri"/>
              </a:rPr>
              <a:t>Espinosa F, </a:t>
            </a:r>
            <a:r>
              <a:rPr lang="en-IN" dirty="0" err="1">
                <a:latin typeface="Calibri"/>
                <a:ea typeface="Calibri"/>
                <a:cs typeface="Calibri"/>
              </a:rPr>
              <a:t>Deroin</a:t>
            </a:r>
            <a:r>
              <a:rPr lang="en-IN" dirty="0">
                <a:latin typeface="Calibri"/>
                <a:ea typeface="Calibri"/>
                <a:cs typeface="Calibri"/>
              </a:rPr>
              <a:t> T, </a:t>
            </a:r>
            <a:r>
              <a:rPr lang="en-IN" dirty="0" err="1">
                <a:latin typeface="Calibri"/>
                <a:ea typeface="Calibri"/>
                <a:cs typeface="Calibri"/>
              </a:rPr>
              <a:t>Malécot</a:t>
            </a:r>
            <a:r>
              <a:rPr lang="en-IN" dirty="0">
                <a:latin typeface="Calibri"/>
                <a:ea typeface="Calibri"/>
                <a:cs typeface="Calibri"/>
              </a:rPr>
              <a:t> V, Wang W, Pinedo M, </a:t>
            </a:r>
            <a:r>
              <a:rPr lang="en-IN" dirty="0" err="1">
                <a:latin typeface="Calibri"/>
                <a:ea typeface="Calibri"/>
                <a:cs typeface="Calibri"/>
              </a:rPr>
              <a:t>Nadot</a:t>
            </a:r>
            <a:r>
              <a:rPr lang="en-IN" dirty="0">
                <a:latin typeface="Calibri"/>
                <a:ea typeface="Calibri"/>
                <a:cs typeface="Calibri"/>
              </a:rPr>
              <a:t> S, Jabbour F. Historical note on the taxonomy of the genus Delphinium L.(Ranunculaceae) with an amended description of its floral morphology. Adansonia. 2021 Jan;43(2):9-18.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IN" dirty="0">
                <a:latin typeface="Calibri"/>
                <a:ea typeface="Calibri"/>
                <a:cs typeface="Calibri"/>
              </a:rPr>
              <a:t>Yin T, Cai L, Ding Z. An overview of the chemical constituents from the genus Delphinium reported in last four decades. RSC advances. 2020;10(23):13669 86.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IN" dirty="0">
                <a:latin typeface="Calibri"/>
                <a:ea typeface="Calibri"/>
                <a:cs typeface="Calibri"/>
              </a:rPr>
              <a:t>Xu Y, Zhang Z, Liu B, Sun D, Li H, Chen L. Polyphenols with anti-inflammatory activity isolated from the whole herbs of Delphinium </a:t>
            </a:r>
            <a:r>
              <a:rPr lang="en-IN" dirty="0" err="1">
                <a:latin typeface="Calibri"/>
                <a:ea typeface="Calibri"/>
                <a:cs typeface="Calibri"/>
              </a:rPr>
              <a:t>forrestii</a:t>
            </a:r>
            <a:r>
              <a:rPr lang="en-IN" dirty="0">
                <a:latin typeface="Calibri"/>
                <a:ea typeface="Calibri"/>
                <a:cs typeface="Calibri"/>
              </a:rPr>
              <a:t> var. Viride. </a:t>
            </a:r>
            <a:r>
              <a:rPr lang="en-IN" dirty="0" err="1">
                <a:latin typeface="Calibri"/>
                <a:ea typeface="Calibri"/>
                <a:cs typeface="Calibri"/>
              </a:rPr>
              <a:t>Fitoterapia</a:t>
            </a:r>
            <a:r>
              <a:rPr lang="en-IN" dirty="0">
                <a:latin typeface="Calibri"/>
                <a:ea typeface="Calibri"/>
                <a:cs typeface="Calibri"/>
              </a:rPr>
              <a:t>. 2024 Dec 1;179:106259.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IN" dirty="0" err="1">
                <a:latin typeface="Calibri"/>
                <a:ea typeface="Calibri"/>
                <a:cs typeface="Calibri"/>
              </a:rPr>
              <a:t>Shurovi</a:t>
            </a:r>
            <a:r>
              <a:rPr lang="en-IN" dirty="0">
                <a:latin typeface="Calibri"/>
                <a:ea typeface="Calibri"/>
                <a:cs typeface="Calibri"/>
              </a:rPr>
              <a:t> FS. Determination of Antioxidant and Antimicrobial Activity of </a:t>
            </a:r>
            <a:r>
              <a:rPr lang="en-IN" dirty="0" err="1">
                <a:latin typeface="Calibri"/>
                <a:ea typeface="Calibri"/>
                <a:cs typeface="Calibri"/>
              </a:rPr>
              <a:t>Dichloro</a:t>
            </a:r>
            <a:r>
              <a:rPr lang="en-IN" dirty="0">
                <a:latin typeface="Calibri"/>
                <a:ea typeface="Calibri"/>
                <a:cs typeface="Calibri"/>
              </a:rPr>
              <a:t> methane Extract of Garcinia </a:t>
            </a:r>
            <a:r>
              <a:rPr lang="en-IN" dirty="0" err="1">
                <a:latin typeface="Calibri"/>
                <a:ea typeface="Calibri"/>
                <a:cs typeface="Calibri"/>
              </a:rPr>
              <a:t>cowa</a:t>
            </a:r>
            <a:r>
              <a:rPr lang="en-IN" dirty="0">
                <a:latin typeface="Calibri"/>
                <a:ea typeface="Calibri"/>
                <a:cs typeface="Calibri"/>
              </a:rPr>
              <a:t> stem (Doctoral dissertation, East West University).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</a:rPr>
              <a:t>Marín C, Ramírez-Macías I, López-Céspedes A, Olmo F, Villegas N, Díaz JG, Rosales MJ, Gutiérrez-Sánchez R, Sánchez-Moreno M. In vitro and in vivo </a:t>
            </a:r>
            <a:r>
              <a:rPr lang="en-US" dirty="0" err="1">
                <a:latin typeface="Calibri"/>
                <a:ea typeface="Calibri"/>
                <a:cs typeface="Calibri"/>
              </a:rPr>
              <a:t>trypanocidal</a:t>
            </a:r>
            <a:r>
              <a:rPr lang="en-US" dirty="0">
                <a:latin typeface="Calibri"/>
                <a:ea typeface="Calibri"/>
                <a:cs typeface="Calibri"/>
              </a:rPr>
              <a:t> activity of flavonoids from Delphinium staphysagria against Chagas disease. Journal of natural products. 2011 Apr 25;74(4):744-50.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</a:rPr>
              <a:t>Miles JE. A survey of insecticidal activity from Delphinium X </a:t>
            </a:r>
            <a:r>
              <a:rPr lang="en-US" dirty="0" err="1">
                <a:latin typeface="Calibri"/>
                <a:ea typeface="Calibri"/>
                <a:cs typeface="Calibri"/>
              </a:rPr>
              <a:t>cultorum</a:t>
            </a:r>
            <a:r>
              <a:rPr lang="en-US" dirty="0">
                <a:latin typeface="Calibri"/>
                <a:ea typeface="Calibri"/>
                <a:cs typeface="Calibri"/>
              </a:rPr>
              <a:t> cv. magic fountains flowers. Michigan State University; 1998.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18D0-E4BB-AB7B-75B1-DBD76D0C6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62A23A-3DF3-BBF1-6168-9C479B606387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CBB1F10-BACA-4DC3-9B24-066D5D1AB465}"/>
              </a:ext>
            </a:extLst>
          </p:cNvPr>
          <p:cNvSpPr/>
          <p:nvPr/>
        </p:nvSpPr>
        <p:spPr>
          <a:xfrm>
            <a:off x="573787" y="583395"/>
            <a:ext cx="2178938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Refrences</a:t>
            </a:r>
            <a:endParaRPr lang="en-US" sz="2800" b="1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5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71D17-8447-149E-172A-FD5095F9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48B9-2B03-488C-A1EB-32B3F6236CB1}" type="datetime1">
              <a:rPr lang="en-US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B26C5-090C-CEAF-AE81-BE047E6B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17CD1-8A40-DEAC-D6D4-426CB745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19</a:t>
            </a:fld>
            <a:endParaRPr lang="en-US"/>
          </a:p>
        </p:txBody>
      </p:sp>
      <p:pic>
        <p:nvPicPr>
          <p:cNvPr id="7" name="Picture 6" descr="A purple and white flower frame&#10;&#10;AI-generated content may be incorrect.">
            <a:extLst>
              <a:ext uri="{FF2B5EF4-FFF2-40B4-BE49-F238E27FC236}">
                <a16:creationId xmlns:a16="http://schemas.microsoft.com/office/drawing/2014/main" id="{F0E156A2-A52E-5943-B7D6-D1AEE434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" r="62" b="-2960"/>
          <a:stretch/>
        </p:blipFill>
        <p:spPr>
          <a:xfrm>
            <a:off x="-2837" y="-1092"/>
            <a:ext cx="9165765" cy="707467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CB71A2-9417-4388-667E-20C5FFB31F73}"/>
              </a:ext>
            </a:extLst>
          </p:cNvPr>
          <p:cNvSpPr/>
          <p:nvPr/>
        </p:nvSpPr>
        <p:spPr>
          <a:xfrm>
            <a:off x="2305985" y="2572770"/>
            <a:ext cx="4669144" cy="1715195"/>
          </a:xfrm>
          <a:prstGeom prst="roundRect">
            <a:avLst/>
          </a:prstGeom>
          <a:solidFill>
            <a:srgbClr val="B8AA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400" b="1">
                <a:solidFill>
                  <a:schemeClr val="tx1"/>
                </a:solidFill>
                <a:latin typeface="Times New Roman"/>
                <a:cs typeface="Times New Roman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711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87A6F2F0-4CC3-4487-9015-CA28A6ECEBF0}"/>
              </a:ext>
            </a:extLst>
          </p:cNvPr>
          <p:cNvSpPr/>
          <p:nvPr/>
        </p:nvSpPr>
        <p:spPr>
          <a:xfrm>
            <a:off x="573786" y="583395"/>
            <a:ext cx="2794253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b="1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82C17-DEEB-ECD0-0571-EE29B6383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4F0ACB-4FE1-8275-D209-48CB423D672F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F9523-C703-5E22-4F19-FF492F53DD23}"/>
              </a:ext>
            </a:extLst>
          </p:cNvPr>
          <p:cNvSpPr txBox="1"/>
          <p:nvPr/>
        </p:nvSpPr>
        <p:spPr>
          <a:xfrm>
            <a:off x="334109" y="1319402"/>
            <a:ext cx="85146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/>
                <a:ea typeface="+mn-lt"/>
                <a:cs typeface="+mn-lt"/>
              </a:rPr>
              <a:t>Dandruff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affects over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50%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of the global population, often caused by 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microbial infections (C. albicans, S. aureus)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stress, diet, and pollution.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/>
                <a:ea typeface="+mn-lt"/>
                <a:cs typeface="+mn-lt"/>
              </a:rPr>
              <a:t>Left untreated, dandruff can lead to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seborrheic dermatitis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hair loss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and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scalp infections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impacting both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physical health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confidence</a:t>
            </a:r>
            <a:r>
              <a:rPr lang="en-US" sz="1600" dirty="0">
                <a:latin typeface="Times New Roman"/>
                <a:ea typeface="+mn-lt"/>
                <a:cs typeface="+mn-lt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/>
                <a:ea typeface="+mn-lt"/>
                <a:cs typeface="+mn-lt"/>
              </a:rPr>
              <a:t>Conventional shampoos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contain harsh chemicals (sulfates, parabens) that provide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temporary relief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but fail to address the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root cause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of dandruff, leading to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scalp irritation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long-term damage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to hair.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/>
                <a:ea typeface="+mn-lt"/>
                <a:cs typeface="+mn-lt"/>
              </a:rPr>
              <a:t>Herbal alternatives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often fail due to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poor absorption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into the scalp and lack of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comprehensive benefits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typically only targeting one aspect like antifungal activity.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/>
                <a:ea typeface="+mn-lt"/>
                <a:cs typeface="+mn-lt"/>
              </a:rPr>
              <a:t>Staphysagria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used for centuries for its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antifungal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antibacterial properties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is a proven remedy but underutilized in modern formulations.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/>
                <a:ea typeface="+mn-lt"/>
                <a:cs typeface="+mn-lt"/>
              </a:rPr>
              <a:t>By incorporating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Staphysagria into an advanced delivery system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we enhance its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absorption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ensuring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effective treatment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for both symptoms and the root cause of dandruff.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/>
                <a:ea typeface="+mn-lt"/>
                <a:cs typeface="+mn-lt"/>
              </a:rPr>
              <a:t>This innovation offers a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safe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natural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and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highly effective solution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for dandruff, promoting 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long-lasting scalp health</a:t>
            </a:r>
            <a:r>
              <a:rPr lang="en-US" sz="1600" dirty="0">
                <a:latin typeface="Times New Roman"/>
                <a:ea typeface="+mn-lt"/>
                <a:cs typeface="+mn-lt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75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7A80C-BE12-CD66-B0EC-797B8CE0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E02F8-82E5-DE5B-F024-5F383793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3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E80843-4880-8459-289B-ABC58687B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F68176-0A33-31F5-CDA1-7AC72886ED9B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6D76938-C1E4-4776-87C7-93010EBBA93B}"/>
              </a:ext>
            </a:extLst>
          </p:cNvPr>
          <p:cNvSpPr/>
          <p:nvPr/>
        </p:nvSpPr>
        <p:spPr>
          <a:xfrm>
            <a:off x="573786" y="583395"/>
            <a:ext cx="3636264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US" b="1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b="1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46FA3-967A-D275-D7A7-299899058650}"/>
              </a:ext>
            </a:extLst>
          </p:cNvPr>
          <p:cNvSpPr txBox="1"/>
          <p:nvPr/>
        </p:nvSpPr>
        <p:spPr>
          <a:xfrm>
            <a:off x="334109" y="1319402"/>
            <a:ext cx="8514638" cy="3276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Rising Hair &amp; Scalp Issues: </a:t>
            </a:r>
            <a:r>
              <a:rPr lang="en-US" sz="1600" dirty="0">
                <a:latin typeface="Times New Roman"/>
                <a:ea typeface="+mn-lt"/>
                <a:cs typeface="+mn-lt"/>
              </a:rPr>
              <a:t>Increasing cases of dandruff, infections, and hair loss demand safer and more effective alternatives.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Limitations of Conventional Shampoos: </a:t>
            </a:r>
            <a:r>
              <a:rPr lang="en-US" sz="1600" dirty="0">
                <a:latin typeface="Times New Roman"/>
                <a:ea typeface="+mn-lt"/>
                <a:cs typeface="+mn-lt"/>
              </a:rPr>
              <a:t>Synthetic shampoos contain harsh chemicals that cause irritation, dryness, and long-term scalp damage.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Staphysagria with Phytosomal Advantage: </a:t>
            </a:r>
            <a:r>
              <a:rPr lang="en-US" sz="1600" dirty="0" err="1">
                <a:latin typeface="Times New Roman"/>
                <a:ea typeface="+mn-lt"/>
                <a:cs typeface="+mn-lt"/>
              </a:rPr>
              <a:t>Staphysagria’s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antimicrobial and soothing properties are enhanced using a phytosomal system, improving absorption, stability, and efficacy.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Eco-friendly &amp; Innovative Solution: </a:t>
            </a:r>
            <a:r>
              <a:rPr lang="en-US" sz="1600" dirty="0">
                <a:latin typeface="Times New Roman"/>
                <a:ea typeface="+mn-lt"/>
                <a:cs typeface="+mn-lt"/>
              </a:rPr>
              <a:t>This research introduces a NDDS-based herbal shampoo, offering a sustainable, safe, and advanced approach to hair and scalp care.</a:t>
            </a:r>
          </a:p>
        </p:txBody>
      </p:sp>
    </p:spTree>
    <p:extLst>
      <p:ext uri="{BB962C8B-B14F-4D97-AF65-F5344CB8AC3E}">
        <p14:creationId xmlns:p14="http://schemas.microsoft.com/office/powerpoint/2010/main" val="261112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5A5C4-6A34-8A82-6634-CBBDF382F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62F27-4684-D9BA-B9E7-67A1678B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4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1484A-7011-F5D3-BC32-86DB7DDE1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C1960B7-D630-EBAE-A4ED-D1B4483D8A4A}"/>
              </a:ext>
            </a:extLst>
          </p:cNvPr>
          <p:cNvGrpSpPr/>
          <p:nvPr/>
        </p:nvGrpSpPr>
        <p:grpSpPr>
          <a:xfrm>
            <a:off x="457200" y="1320509"/>
            <a:ext cx="8272728" cy="5307755"/>
            <a:chOff x="287309" y="844348"/>
            <a:chExt cx="8470186" cy="49590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188F324-152A-ADCB-468E-A9D570DE81D5}"/>
                </a:ext>
              </a:extLst>
            </p:cNvPr>
            <p:cNvGrpSpPr/>
            <p:nvPr/>
          </p:nvGrpSpPr>
          <p:grpSpPr>
            <a:xfrm>
              <a:off x="289089" y="844348"/>
              <a:ext cx="8468406" cy="864000"/>
              <a:chOff x="457200" y="1032695"/>
              <a:chExt cx="8430204" cy="794744"/>
            </a:xfrm>
            <a:noFill/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DC11290-EC0E-68D4-55C7-06E7A45AC40A}"/>
                  </a:ext>
                </a:extLst>
              </p:cNvPr>
              <p:cNvGrpSpPr/>
              <p:nvPr/>
            </p:nvGrpSpPr>
            <p:grpSpPr>
              <a:xfrm>
                <a:off x="457200" y="1038303"/>
                <a:ext cx="544623" cy="789136"/>
                <a:chOff x="1" y="1203162"/>
                <a:chExt cx="892330" cy="1274758"/>
              </a:xfrm>
              <a:grpFill/>
            </p:grpSpPr>
            <p:sp>
              <p:nvSpPr>
                <p:cNvPr id="62" name="Arrow: Chevron 61">
                  <a:extLst>
                    <a:ext uri="{FF2B5EF4-FFF2-40B4-BE49-F238E27FC236}">
                      <a16:creationId xmlns:a16="http://schemas.microsoft.com/office/drawing/2014/main" id="{DA08B6A8-8342-EF4C-8579-FAF51B11143E}"/>
                    </a:ext>
                  </a:extLst>
                </p:cNvPr>
                <p:cNvSpPr/>
                <p:nvPr/>
              </p:nvSpPr>
              <p:spPr>
                <a:xfrm rot="5400000">
                  <a:off x="-191213" y="1394376"/>
                  <a:ext cx="1274758" cy="892330"/>
                </a:xfrm>
                <a:prstGeom prst="chevron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Arrow: Chevron 8">
                  <a:extLst>
                    <a:ext uri="{FF2B5EF4-FFF2-40B4-BE49-F238E27FC236}">
                      <a16:creationId xmlns:a16="http://schemas.microsoft.com/office/drawing/2014/main" id="{40B0EB88-674A-5C9E-94D5-12C4E05CC32D}"/>
                    </a:ext>
                  </a:extLst>
                </p:cNvPr>
                <p:cNvSpPr txBox="1"/>
                <p:nvPr/>
              </p:nvSpPr>
              <p:spPr>
                <a:xfrm>
                  <a:off x="240100" y="1649327"/>
                  <a:ext cx="436144" cy="4023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600" b="1" kern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7E00FCA-7FF5-D245-3C59-ABC5A3306ADE}"/>
                  </a:ext>
                </a:extLst>
              </p:cNvPr>
              <p:cNvGrpSpPr/>
              <p:nvPr/>
            </p:nvGrpSpPr>
            <p:grpSpPr>
              <a:xfrm>
                <a:off x="990600" y="1032695"/>
                <a:ext cx="7896804" cy="512938"/>
                <a:chOff x="-3255935" y="-643505"/>
                <a:chExt cx="12794286" cy="828592"/>
              </a:xfrm>
              <a:grpFill/>
            </p:grpSpPr>
            <p:sp>
              <p:nvSpPr>
                <p:cNvPr id="60" name="Rectangle: Top Corners Rounded 59">
                  <a:extLst>
                    <a:ext uri="{FF2B5EF4-FFF2-40B4-BE49-F238E27FC236}">
                      <a16:creationId xmlns:a16="http://schemas.microsoft.com/office/drawing/2014/main" id="{159A8087-1442-865A-71A6-5C66C6258BD2}"/>
                    </a:ext>
                  </a:extLst>
                </p:cNvPr>
                <p:cNvSpPr/>
                <p:nvPr/>
              </p:nvSpPr>
              <p:spPr>
                <a:xfrm rot="5400000">
                  <a:off x="2741093" y="-6534071"/>
                  <a:ext cx="828592" cy="12609724"/>
                </a:xfrm>
                <a:prstGeom prst="round2Same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1" name="Rectangle: Top Corners Rounded 10">
                  <a:extLst>
                    <a:ext uri="{FF2B5EF4-FFF2-40B4-BE49-F238E27FC236}">
                      <a16:creationId xmlns:a16="http://schemas.microsoft.com/office/drawing/2014/main" id="{3637DDA7-DC6F-6B1C-259B-1012C61ABD50}"/>
                    </a:ext>
                  </a:extLst>
                </p:cNvPr>
                <p:cNvSpPr txBox="1"/>
                <p:nvPr/>
              </p:nvSpPr>
              <p:spPr>
                <a:xfrm>
                  <a:off x="-3255935" y="-603056"/>
                  <a:ext cx="12794286" cy="7476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99136" tIns="17780" rIns="17780" bIns="17780" numCol="1" spcCol="1270" anchor="ctr" anchorCtr="0">
                  <a:noAutofit/>
                </a:bodyPr>
                <a:lstStyle/>
                <a:p>
                  <a:pPr marL="0" lvl="1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extract bioactive constituents 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from </a:t>
                  </a:r>
                  <a:r>
                    <a:rPr lang="en-US" sz="16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Staphysagria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using an appropriate extraction method.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42AB842-51B2-1F46-66C2-260811BCF703}"/>
                </a:ext>
              </a:extLst>
            </p:cNvPr>
            <p:cNvGrpSpPr/>
            <p:nvPr/>
          </p:nvGrpSpPr>
          <p:grpSpPr>
            <a:xfrm>
              <a:off x="287309" y="1528350"/>
              <a:ext cx="8399484" cy="864001"/>
              <a:chOff x="457200" y="1032695"/>
              <a:chExt cx="8382000" cy="79474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12068BE-B086-95C0-2758-C83E7C75FB95}"/>
                  </a:ext>
                </a:extLst>
              </p:cNvPr>
              <p:cNvGrpSpPr/>
              <p:nvPr/>
            </p:nvGrpSpPr>
            <p:grpSpPr>
              <a:xfrm>
                <a:off x="457200" y="1038304"/>
                <a:ext cx="544623" cy="789136"/>
                <a:chOff x="1" y="1203163"/>
                <a:chExt cx="892331" cy="1274758"/>
              </a:xfrm>
            </p:grpSpPr>
            <p:sp>
              <p:nvSpPr>
                <p:cNvPr id="69" name="Arrow: Chevron 68">
                  <a:extLst>
                    <a:ext uri="{FF2B5EF4-FFF2-40B4-BE49-F238E27FC236}">
                      <a16:creationId xmlns:a16="http://schemas.microsoft.com/office/drawing/2014/main" id="{DE4BA1ED-0BE3-F46B-9D42-5920F6556A17}"/>
                    </a:ext>
                  </a:extLst>
                </p:cNvPr>
                <p:cNvSpPr/>
                <p:nvPr/>
              </p:nvSpPr>
              <p:spPr>
                <a:xfrm rot="5400000">
                  <a:off x="-191212" y="1394376"/>
                  <a:ext cx="1274758" cy="892331"/>
                </a:xfrm>
                <a:prstGeom prst="chevron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0" name="Arrow: Chevron 8">
                  <a:extLst>
                    <a:ext uri="{FF2B5EF4-FFF2-40B4-BE49-F238E27FC236}">
                      <a16:creationId xmlns:a16="http://schemas.microsoft.com/office/drawing/2014/main" id="{53B394EE-3247-38F4-8C32-7749C1A561F3}"/>
                    </a:ext>
                  </a:extLst>
                </p:cNvPr>
                <p:cNvSpPr txBox="1"/>
                <p:nvPr/>
              </p:nvSpPr>
              <p:spPr>
                <a:xfrm>
                  <a:off x="173294" y="1611717"/>
                  <a:ext cx="555140" cy="3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kern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009D59C-146B-0AA4-2FA4-BF2FC092C4D3}"/>
                  </a:ext>
                </a:extLst>
              </p:cNvPr>
              <p:cNvGrpSpPr/>
              <p:nvPr/>
            </p:nvGrpSpPr>
            <p:grpSpPr>
              <a:xfrm>
                <a:off x="990599" y="1032695"/>
                <a:ext cx="7848601" cy="512938"/>
                <a:chOff x="-3255935" y="-643505"/>
                <a:chExt cx="12716186" cy="828592"/>
              </a:xfrm>
            </p:grpSpPr>
            <p:sp>
              <p:nvSpPr>
                <p:cNvPr id="67" name="Rectangle: Top Corners Rounded 66">
                  <a:extLst>
                    <a:ext uri="{FF2B5EF4-FFF2-40B4-BE49-F238E27FC236}">
                      <a16:creationId xmlns:a16="http://schemas.microsoft.com/office/drawing/2014/main" id="{1CD4B37F-A1BB-91CE-A62C-9BB3D206EABB}"/>
                    </a:ext>
                  </a:extLst>
                </p:cNvPr>
                <p:cNvSpPr/>
                <p:nvPr/>
              </p:nvSpPr>
              <p:spPr>
                <a:xfrm rot="5400000">
                  <a:off x="2741093" y="-6534071"/>
                  <a:ext cx="828592" cy="12609724"/>
                </a:xfrm>
                <a:prstGeom prst="round2Same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8" name="Rectangle: Top Corners Rounded 10">
                  <a:extLst>
                    <a:ext uri="{FF2B5EF4-FFF2-40B4-BE49-F238E27FC236}">
                      <a16:creationId xmlns:a16="http://schemas.microsoft.com/office/drawing/2014/main" id="{B4929325-0928-A220-B5AE-3B0F532AE68F}"/>
                    </a:ext>
                  </a:extLst>
                </p:cNvPr>
                <p:cNvSpPr txBox="1"/>
                <p:nvPr/>
              </p:nvSpPr>
              <p:spPr>
                <a:xfrm>
                  <a:off x="-3255935" y="-603056"/>
                  <a:ext cx="12716185" cy="7476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99136" tIns="17780" rIns="17780" bIns="17780" numCol="1" spcCol="1270" anchor="ctr" anchorCtr="0">
                  <a:noAutofit/>
                </a:bodyPr>
                <a:lstStyle/>
                <a:p>
                  <a:pPr marL="0" lvl="1" algn="l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</a:t>
                  </a:r>
                  <a:r>
                    <a: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perform</a:t>
                  </a: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preliminary phytochemical screening</a:t>
                  </a:r>
                  <a:r>
                    <a:rPr lang="en-US" sz="1600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</a:t>
                  </a:r>
                  <a:r>
                    <a:rPr lang="en-US" sz="1600" i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Staphysagria</a:t>
                  </a:r>
                  <a:r>
                    <a:rPr lang="en-US" sz="1600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extract to identify its bioactive constituents.</a:t>
                  </a:r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E2A698E-F7BA-178E-2A3F-FB6CF5CB9FE8}"/>
                </a:ext>
              </a:extLst>
            </p:cNvPr>
            <p:cNvGrpSpPr/>
            <p:nvPr/>
          </p:nvGrpSpPr>
          <p:grpSpPr>
            <a:xfrm>
              <a:off x="288001" y="2212348"/>
              <a:ext cx="8398805" cy="863999"/>
              <a:chOff x="457201" y="1032695"/>
              <a:chExt cx="8381999" cy="794744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96BF884C-0020-2877-5E1A-3271767DA360}"/>
                  </a:ext>
                </a:extLst>
              </p:cNvPr>
              <p:cNvGrpSpPr/>
              <p:nvPr/>
            </p:nvGrpSpPr>
            <p:grpSpPr>
              <a:xfrm>
                <a:off x="457201" y="1038303"/>
                <a:ext cx="544623" cy="789136"/>
                <a:chOff x="1" y="1203162"/>
                <a:chExt cx="892330" cy="1274758"/>
              </a:xfrm>
            </p:grpSpPr>
            <p:sp>
              <p:nvSpPr>
                <p:cNvPr id="76" name="Arrow: Chevron 75">
                  <a:extLst>
                    <a:ext uri="{FF2B5EF4-FFF2-40B4-BE49-F238E27FC236}">
                      <a16:creationId xmlns:a16="http://schemas.microsoft.com/office/drawing/2014/main" id="{5685876C-E866-63B7-3EB6-DA9AF9A4130E}"/>
                    </a:ext>
                  </a:extLst>
                </p:cNvPr>
                <p:cNvSpPr/>
                <p:nvPr/>
              </p:nvSpPr>
              <p:spPr>
                <a:xfrm rot="5400000">
                  <a:off x="-191213" y="1394376"/>
                  <a:ext cx="1274758" cy="892330"/>
                </a:xfrm>
                <a:prstGeom prst="chevron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Arrow: Chevron 8">
                  <a:extLst>
                    <a:ext uri="{FF2B5EF4-FFF2-40B4-BE49-F238E27FC236}">
                      <a16:creationId xmlns:a16="http://schemas.microsoft.com/office/drawing/2014/main" id="{31EEFAB8-9EDC-2FA8-86BF-4449EACBCD45}"/>
                    </a:ext>
                  </a:extLst>
                </p:cNvPr>
                <p:cNvSpPr txBox="1"/>
                <p:nvPr/>
              </p:nvSpPr>
              <p:spPr>
                <a:xfrm>
                  <a:off x="120353" y="1649327"/>
                  <a:ext cx="651627" cy="38242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US" sz="1600" b="1" kern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63AB941-5EBA-8786-5F6B-C7C168A8FD28}"/>
                  </a:ext>
                </a:extLst>
              </p:cNvPr>
              <p:cNvGrpSpPr/>
              <p:nvPr/>
            </p:nvGrpSpPr>
            <p:grpSpPr>
              <a:xfrm>
                <a:off x="990600" y="1032695"/>
                <a:ext cx="7848600" cy="512938"/>
                <a:chOff x="-3255935" y="-643505"/>
                <a:chExt cx="12716186" cy="828592"/>
              </a:xfrm>
            </p:grpSpPr>
            <p:sp>
              <p:nvSpPr>
                <p:cNvPr id="74" name="Rectangle: Top Corners Rounded 73">
                  <a:extLst>
                    <a:ext uri="{FF2B5EF4-FFF2-40B4-BE49-F238E27FC236}">
                      <a16:creationId xmlns:a16="http://schemas.microsoft.com/office/drawing/2014/main" id="{FBF8420D-6763-294D-EB09-206B8DC9BC90}"/>
                    </a:ext>
                  </a:extLst>
                </p:cNvPr>
                <p:cNvSpPr/>
                <p:nvPr/>
              </p:nvSpPr>
              <p:spPr>
                <a:xfrm rot="5400000">
                  <a:off x="2741093" y="-6534071"/>
                  <a:ext cx="828592" cy="12609724"/>
                </a:xfrm>
                <a:prstGeom prst="round2Same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Rectangle: Top Corners Rounded 10">
                  <a:extLst>
                    <a:ext uri="{FF2B5EF4-FFF2-40B4-BE49-F238E27FC236}">
                      <a16:creationId xmlns:a16="http://schemas.microsoft.com/office/drawing/2014/main" id="{2BFA700F-803A-9784-34F0-D26CF6912358}"/>
                    </a:ext>
                  </a:extLst>
                </p:cNvPr>
                <p:cNvSpPr txBox="1"/>
                <p:nvPr/>
              </p:nvSpPr>
              <p:spPr>
                <a:xfrm>
                  <a:off x="-3255935" y="-603056"/>
                  <a:ext cx="12716184" cy="74769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99136" tIns="17780" rIns="17780" bIns="17780" numCol="1" spcCol="1270" anchor="ctr" anchorCtr="0">
                  <a:noAutofit/>
                </a:bodyPr>
                <a:lstStyle/>
                <a:p>
                  <a:pPr marL="0" lvl="1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develop and optimize a </a:t>
                  </a:r>
                  <a:r>
                    <a:rPr lang="en-US" sz="1600" b="1" kern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phytosome</a:t>
                  </a: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formulation</a:t>
                  </a:r>
                  <a:r>
                    <a:rPr lang="en-US" sz="1600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using </a:t>
                  </a:r>
                  <a:r>
                    <a:rPr lang="en-US" sz="1600" i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Staphysagria</a:t>
                  </a:r>
                  <a:r>
                    <a:rPr lang="en-US" sz="1600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extract as the active ingredient.</a:t>
                  </a: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08DDC76-83D1-75C9-FF8D-9E80EEA666F6}"/>
                </a:ext>
              </a:extLst>
            </p:cNvPr>
            <p:cNvGrpSpPr/>
            <p:nvPr/>
          </p:nvGrpSpPr>
          <p:grpSpPr>
            <a:xfrm>
              <a:off x="287309" y="2896584"/>
              <a:ext cx="8399483" cy="864000"/>
              <a:chOff x="457200" y="1032695"/>
              <a:chExt cx="8381999" cy="79474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8F75721-5DEB-AF6F-C164-2B402A69C3F5}"/>
                  </a:ext>
                </a:extLst>
              </p:cNvPr>
              <p:cNvGrpSpPr/>
              <p:nvPr/>
            </p:nvGrpSpPr>
            <p:grpSpPr>
              <a:xfrm>
                <a:off x="457200" y="1038303"/>
                <a:ext cx="544623" cy="789136"/>
                <a:chOff x="1" y="1203162"/>
                <a:chExt cx="892330" cy="1274758"/>
              </a:xfrm>
            </p:grpSpPr>
            <p:sp>
              <p:nvSpPr>
                <p:cNvPr id="83" name="Arrow: Chevron 82">
                  <a:extLst>
                    <a:ext uri="{FF2B5EF4-FFF2-40B4-BE49-F238E27FC236}">
                      <a16:creationId xmlns:a16="http://schemas.microsoft.com/office/drawing/2014/main" id="{FB780299-0AFD-6A96-E24F-43D9D0D1D656}"/>
                    </a:ext>
                  </a:extLst>
                </p:cNvPr>
                <p:cNvSpPr/>
                <p:nvPr/>
              </p:nvSpPr>
              <p:spPr>
                <a:xfrm rot="5400000">
                  <a:off x="-191213" y="1394376"/>
                  <a:ext cx="1274758" cy="892330"/>
                </a:xfrm>
                <a:prstGeom prst="chevron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84" name="Arrow: Chevron 8">
                  <a:extLst>
                    <a:ext uri="{FF2B5EF4-FFF2-40B4-BE49-F238E27FC236}">
                      <a16:creationId xmlns:a16="http://schemas.microsoft.com/office/drawing/2014/main" id="{62E9EE11-CE8A-6082-338B-B579777BD3E5}"/>
                    </a:ext>
                  </a:extLst>
                </p:cNvPr>
                <p:cNvSpPr txBox="1"/>
                <p:nvPr/>
              </p:nvSpPr>
              <p:spPr>
                <a:xfrm>
                  <a:off x="96274" y="1649327"/>
                  <a:ext cx="675714" cy="382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US" sz="1600" b="1" kern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A2F7CE1-D5F5-E00F-589D-BAF78A311F45}"/>
                  </a:ext>
                </a:extLst>
              </p:cNvPr>
              <p:cNvGrpSpPr/>
              <p:nvPr/>
            </p:nvGrpSpPr>
            <p:grpSpPr>
              <a:xfrm>
                <a:off x="990600" y="1032695"/>
                <a:ext cx="7848599" cy="512938"/>
                <a:chOff x="-3255935" y="-643506"/>
                <a:chExt cx="12716185" cy="828592"/>
              </a:xfrm>
            </p:grpSpPr>
            <p:sp>
              <p:nvSpPr>
                <p:cNvPr id="81" name="Rectangle: Top Corners Rounded 80">
                  <a:extLst>
                    <a:ext uri="{FF2B5EF4-FFF2-40B4-BE49-F238E27FC236}">
                      <a16:creationId xmlns:a16="http://schemas.microsoft.com/office/drawing/2014/main" id="{0E7B0618-4347-9934-640E-C5D05E1B6F8F}"/>
                    </a:ext>
                  </a:extLst>
                </p:cNvPr>
                <p:cNvSpPr/>
                <p:nvPr/>
              </p:nvSpPr>
              <p:spPr>
                <a:xfrm rot="5400000">
                  <a:off x="2741093" y="-6534072"/>
                  <a:ext cx="828592" cy="12609723"/>
                </a:xfrm>
                <a:prstGeom prst="round2Same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82" name="Rectangle: Top Corners Rounded 10">
                  <a:extLst>
                    <a:ext uri="{FF2B5EF4-FFF2-40B4-BE49-F238E27FC236}">
                      <a16:creationId xmlns:a16="http://schemas.microsoft.com/office/drawing/2014/main" id="{76F534CC-AA0C-E416-7E22-F0E9241C0BF2}"/>
                    </a:ext>
                  </a:extLst>
                </p:cNvPr>
                <p:cNvSpPr txBox="1"/>
                <p:nvPr/>
              </p:nvSpPr>
              <p:spPr>
                <a:xfrm>
                  <a:off x="-3255935" y="-603056"/>
                  <a:ext cx="12716184" cy="7476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99136" tIns="17780" rIns="17780" bIns="17780" numCol="1" spcCol="1270" anchor="ctr" anchorCtr="0">
                  <a:noAutofit/>
                </a:bodyPr>
                <a:lstStyle/>
                <a:p>
                  <a:pPr marL="0" lvl="1" algn="l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evaluate the </a:t>
                  </a:r>
                  <a:r>
                    <a:rPr lang="en-US" sz="1600" b="1" kern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phytosome</a:t>
                  </a: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formulation</a:t>
                  </a:r>
                  <a:r>
                    <a:rPr lang="en-US" sz="1600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for key parameters such as entrapment efficiency, particle size, </a:t>
                  </a:r>
                  <a:r>
                    <a:rPr lang="en-US" sz="1600" kern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etc</a:t>
                  </a:r>
                  <a:endParaRPr lang="en-US" sz="1600" kern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4779A58-C94B-4EDC-D911-B5227AF355FB}"/>
                </a:ext>
              </a:extLst>
            </p:cNvPr>
            <p:cNvGrpSpPr/>
            <p:nvPr/>
          </p:nvGrpSpPr>
          <p:grpSpPr>
            <a:xfrm>
              <a:off x="287309" y="3571348"/>
              <a:ext cx="8399484" cy="864000"/>
              <a:chOff x="457200" y="1032695"/>
              <a:chExt cx="8382000" cy="79474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7BC0875-FBA0-0E18-DB2D-A38C046E4B2C}"/>
                  </a:ext>
                </a:extLst>
              </p:cNvPr>
              <p:cNvGrpSpPr/>
              <p:nvPr/>
            </p:nvGrpSpPr>
            <p:grpSpPr>
              <a:xfrm>
                <a:off x="457200" y="1038303"/>
                <a:ext cx="544623" cy="789136"/>
                <a:chOff x="1" y="1203162"/>
                <a:chExt cx="892330" cy="1274758"/>
              </a:xfrm>
            </p:grpSpPr>
            <p:sp>
              <p:nvSpPr>
                <p:cNvPr id="90" name="Arrow: Chevron 89">
                  <a:extLst>
                    <a:ext uri="{FF2B5EF4-FFF2-40B4-BE49-F238E27FC236}">
                      <a16:creationId xmlns:a16="http://schemas.microsoft.com/office/drawing/2014/main" id="{1168A2A4-B365-8CDF-2D32-4D4833734B8D}"/>
                    </a:ext>
                  </a:extLst>
                </p:cNvPr>
                <p:cNvSpPr/>
                <p:nvPr/>
              </p:nvSpPr>
              <p:spPr>
                <a:xfrm rot="5400000">
                  <a:off x="-191213" y="1394376"/>
                  <a:ext cx="1274758" cy="892330"/>
                </a:xfrm>
                <a:prstGeom prst="chevron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91" name="Arrow: Chevron 8">
                  <a:extLst>
                    <a:ext uri="{FF2B5EF4-FFF2-40B4-BE49-F238E27FC236}">
                      <a16:creationId xmlns:a16="http://schemas.microsoft.com/office/drawing/2014/main" id="{4052C211-4056-9980-878B-3BA71C10014D}"/>
                    </a:ext>
                  </a:extLst>
                </p:cNvPr>
                <p:cNvSpPr txBox="1"/>
                <p:nvPr/>
              </p:nvSpPr>
              <p:spPr>
                <a:xfrm>
                  <a:off x="120344" y="1649327"/>
                  <a:ext cx="675714" cy="382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en-US" sz="1600" b="1" kern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DAEABE8-AEE8-E1E2-7482-4EB453B7DA72}"/>
                  </a:ext>
                </a:extLst>
              </p:cNvPr>
              <p:cNvGrpSpPr/>
              <p:nvPr/>
            </p:nvGrpSpPr>
            <p:grpSpPr>
              <a:xfrm>
                <a:off x="990600" y="1032695"/>
                <a:ext cx="7848600" cy="512938"/>
                <a:chOff x="-3255935" y="-643505"/>
                <a:chExt cx="12716186" cy="828592"/>
              </a:xfrm>
            </p:grpSpPr>
            <p:sp>
              <p:nvSpPr>
                <p:cNvPr id="88" name="Rectangle: Top Corners Rounded 87">
                  <a:extLst>
                    <a:ext uri="{FF2B5EF4-FFF2-40B4-BE49-F238E27FC236}">
                      <a16:creationId xmlns:a16="http://schemas.microsoft.com/office/drawing/2014/main" id="{ADCB6946-36BB-7CB0-9FD2-C74BAC6107F9}"/>
                    </a:ext>
                  </a:extLst>
                </p:cNvPr>
                <p:cNvSpPr/>
                <p:nvPr/>
              </p:nvSpPr>
              <p:spPr>
                <a:xfrm rot="5400000">
                  <a:off x="2741093" y="-6534071"/>
                  <a:ext cx="828592" cy="12609724"/>
                </a:xfrm>
                <a:prstGeom prst="round2Same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89" name="Rectangle: Top Corners Rounded 10">
                  <a:extLst>
                    <a:ext uri="{FF2B5EF4-FFF2-40B4-BE49-F238E27FC236}">
                      <a16:creationId xmlns:a16="http://schemas.microsoft.com/office/drawing/2014/main" id="{65225293-529E-BBDA-420A-BE3E780D5FB5}"/>
                    </a:ext>
                  </a:extLst>
                </p:cNvPr>
                <p:cNvSpPr txBox="1"/>
                <p:nvPr/>
              </p:nvSpPr>
              <p:spPr>
                <a:xfrm>
                  <a:off x="-3255935" y="-603056"/>
                  <a:ext cx="12716184" cy="7476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99136" tIns="17780" rIns="17780" bIns="17780" numCol="1" spcCol="1270" anchor="ctr" anchorCtr="0">
                  <a:noAutofit/>
                </a:bodyPr>
                <a:lstStyle/>
                <a:p>
                  <a:pPr marL="0" lvl="1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incorporate the prepared </a:t>
                  </a:r>
                  <a:r>
                    <a:rPr lang="en-US" sz="1600" b="1" kern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phytosome</a:t>
                  </a: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into a shampoo base</a:t>
                  </a:r>
                  <a:r>
                    <a:rPr lang="en-US" sz="1600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to create a novel herbal shampoo formulation.</a:t>
                  </a:r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90F7706-8D95-9FE7-36B4-051F1D12F913}"/>
                </a:ext>
              </a:extLst>
            </p:cNvPr>
            <p:cNvGrpSpPr/>
            <p:nvPr/>
          </p:nvGrpSpPr>
          <p:grpSpPr>
            <a:xfrm>
              <a:off x="288000" y="4255348"/>
              <a:ext cx="8398791" cy="864000"/>
              <a:chOff x="457200" y="1032695"/>
              <a:chExt cx="8382000" cy="794744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2F0048A-8E5C-AC6A-3387-6D72C4016B44}"/>
                  </a:ext>
                </a:extLst>
              </p:cNvPr>
              <p:cNvGrpSpPr/>
              <p:nvPr/>
            </p:nvGrpSpPr>
            <p:grpSpPr>
              <a:xfrm>
                <a:off x="457200" y="1038303"/>
                <a:ext cx="544623" cy="789136"/>
                <a:chOff x="1" y="1203162"/>
                <a:chExt cx="892330" cy="1274758"/>
              </a:xfrm>
            </p:grpSpPr>
            <p:sp>
              <p:nvSpPr>
                <p:cNvPr id="97" name="Arrow: Chevron 96">
                  <a:extLst>
                    <a:ext uri="{FF2B5EF4-FFF2-40B4-BE49-F238E27FC236}">
                      <a16:creationId xmlns:a16="http://schemas.microsoft.com/office/drawing/2014/main" id="{68EFBB20-E408-1284-2568-1CAB666C5D7C}"/>
                    </a:ext>
                  </a:extLst>
                </p:cNvPr>
                <p:cNvSpPr/>
                <p:nvPr/>
              </p:nvSpPr>
              <p:spPr>
                <a:xfrm rot="5400000">
                  <a:off x="-191213" y="1394376"/>
                  <a:ext cx="1274758" cy="892330"/>
                </a:xfrm>
                <a:prstGeom prst="chevron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98" name="Arrow: Chevron 8">
                  <a:extLst>
                    <a:ext uri="{FF2B5EF4-FFF2-40B4-BE49-F238E27FC236}">
                      <a16:creationId xmlns:a16="http://schemas.microsoft.com/office/drawing/2014/main" id="{F800668B-61D9-266E-D769-B01C60F9E9BF}"/>
                    </a:ext>
                  </a:extLst>
                </p:cNvPr>
                <p:cNvSpPr txBox="1"/>
                <p:nvPr/>
              </p:nvSpPr>
              <p:spPr>
                <a:xfrm>
                  <a:off x="96282" y="1649327"/>
                  <a:ext cx="747908" cy="382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en-US" sz="1600" b="1" kern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D2D0E66-2AEC-5979-A92E-6F23704570FF}"/>
                  </a:ext>
                </a:extLst>
              </p:cNvPr>
              <p:cNvGrpSpPr/>
              <p:nvPr/>
            </p:nvGrpSpPr>
            <p:grpSpPr>
              <a:xfrm>
                <a:off x="990600" y="1032695"/>
                <a:ext cx="7848600" cy="512938"/>
                <a:chOff x="-3255935" y="-643505"/>
                <a:chExt cx="12716186" cy="828592"/>
              </a:xfrm>
            </p:grpSpPr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57048003-2A15-2B22-F29D-BDCE5A52E936}"/>
                    </a:ext>
                  </a:extLst>
                </p:cNvPr>
                <p:cNvSpPr/>
                <p:nvPr/>
              </p:nvSpPr>
              <p:spPr>
                <a:xfrm rot="5400000">
                  <a:off x="2741093" y="-6534071"/>
                  <a:ext cx="828592" cy="12609724"/>
                </a:xfrm>
                <a:prstGeom prst="round2Same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6" name="Rectangle: Top Corners Rounded 10">
                  <a:extLst>
                    <a:ext uri="{FF2B5EF4-FFF2-40B4-BE49-F238E27FC236}">
                      <a16:creationId xmlns:a16="http://schemas.microsoft.com/office/drawing/2014/main" id="{5B393FC6-520F-A475-A720-9E3A19E9F6CD}"/>
                    </a:ext>
                  </a:extLst>
                </p:cNvPr>
                <p:cNvSpPr txBox="1"/>
                <p:nvPr/>
              </p:nvSpPr>
              <p:spPr>
                <a:xfrm>
                  <a:off x="-3255935" y="-603056"/>
                  <a:ext cx="12716184" cy="7476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99136" tIns="17780" rIns="17780" bIns="17780" numCol="1" spcCol="1270" anchor="ctr" anchorCtr="0">
                  <a:noAutofit/>
                </a:bodyPr>
                <a:lstStyle/>
                <a:p>
                  <a:pPr marL="0" lvl="1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evaluate the formulated shampoo </a:t>
                  </a:r>
                  <a:r>
                    <a:rPr lang="en-US" sz="1600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 its antifungal and antibacterial activities for hair and scalp care concerns.</a:t>
                  </a:r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B61296E-8A63-E16A-AE2D-F6AAF33BE400}"/>
                </a:ext>
              </a:extLst>
            </p:cNvPr>
            <p:cNvGrpSpPr/>
            <p:nvPr/>
          </p:nvGrpSpPr>
          <p:grpSpPr>
            <a:xfrm>
              <a:off x="288000" y="4939348"/>
              <a:ext cx="8398807" cy="864000"/>
              <a:chOff x="457200" y="1032695"/>
              <a:chExt cx="8382001" cy="79474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A14CE15-19CE-3596-653A-0CEA14497D5C}"/>
                  </a:ext>
                </a:extLst>
              </p:cNvPr>
              <p:cNvGrpSpPr/>
              <p:nvPr/>
            </p:nvGrpSpPr>
            <p:grpSpPr>
              <a:xfrm>
                <a:off x="457200" y="1038303"/>
                <a:ext cx="544623" cy="789136"/>
                <a:chOff x="1" y="1203162"/>
                <a:chExt cx="892330" cy="1274758"/>
              </a:xfrm>
            </p:grpSpPr>
            <p:sp>
              <p:nvSpPr>
                <p:cNvPr id="104" name="Arrow: Chevron 103">
                  <a:extLst>
                    <a:ext uri="{FF2B5EF4-FFF2-40B4-BE49-F238E27FC236}">
                      <a16:creationId xmlns:a16="http://schemas.microsoft.com/office/drawing/2014/main" id="{14E8B22D-B4D6-0E1E-659B-7D3B5EF92F49}"/>
                    </a:ext>
                  </a:extLst>
                </p:cNvPr>
                <p:cNvSpPr/>
                <p:nvPr/>
              </p:nvSpPr>
              <p:spPr>
                <a:xfrm rot="5400000">
                  <a:off x="-191213" y="1394376"/>
                  <a:ext cx="1274758" cy="892330"/>
                </a:xfrm>
                <a:prstGeom prst="chevron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05" name="Arrow: Chevron 8">
                  <a:extLst>
                    <a:ext uri="{FF2B5EF4-FFF2-40B4-BE49-F238E27FC236}">
                      <a16:creationId xmlns:a16="http://schemas.microsoft.com/office/drawing/2014/main" id="{EC292CD9-CAE8-6843-F301-5CCBBAF28AAB}"/>
                    </a:ext>
                  </a:extLst>
                </p:cNvPr>
                <p:cNvSpPr txBox="1"/>
                <p:nvPr/>
              </p:nvSpPr>
              <p:spPr>
                <a:xfrm>
                  <a:off x="168495" y="1649327"/>
                  <a:ext cx="603486" cy="3624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marL="0" lvl="0" indent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en-US" sz="1600" b="1" kern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EBE4839-A08F-3EE6-2130-E91E41F50911}"/>
                  </a:ext>
                </a:extLst>
              </p:cNvPr>
              <p:cNvGrpSpPr/>
              <p:nvPr/>
            </p:nvGrpSpPr>
            <p:grpSpPr>
              <a:xfrm>
                <a:off x="990601" y="1032695"/>
                <a:ext cx="7848600" cy="512938"/>
                <a:chOff x="-3255935" y="-643505"/>
                <a:chExt cx="12716186" cy="828592"/>
              </a:xfrm>
            </p:grpSpPr>
            <p:sp>
              <p:nvSpPr>
                <p:cNvPr id="102" name="Rectangle: Top Corners Rounded 101">
                  <a:extLst>
                    <a:ext uri="{FF2B5EF4-FFF2-40B4-BE49-F238E27FC236}">
                      <a16:creationId xmlns:a16="http://schemas.microsoft.com/office/drawing/2014/main" id="{871C60EC-DAB1-1073-F7A5-50DBCD14EDF4}"/>
                    </a:ext>
                  </a:extLst>
                </p:cNvPr>
                <p:cNvSpPr/>
                <p:nvPr/>
              </p:nvSpPr>
              <p:spPr>
                <a:xfrm rot="5400000">
                  <a:off x="2741093" y="-6534071"/>
                  <a:ext cx="828592" cy="12609724"/>
                </a:xfrm>
                <a:prstGeom prst="round2Same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03" name="Rectangle: Top Corners Rounded 10">
                  <a:extLst>
                    <a:ext uri="{FF2B5EF4-FFF2-40B4-BE49-F238E27FC236}">
                      <a16:creationId xmlns:a16="http://schemas.microsoft.com/office/drawing/2014/main" id="{AC55CEEF-AC59-DA70-5383-D5D92BB8331B}"/>
                    </a:ext>
                  </a:extLst>
                </p:cNvPr>
                <p:cNvSpPr txBox="1"/>
                <p:nvPr/>
              </p:nvSpPr>
              <p:spPr>
                <a:xfrm>
                  <a:off x="-3255935" y="-603056"/>
                  <a:ext cx="12716186" cy="7476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99136" tIns="17780" rIns="17780" bIns="17780" numCol="1" spcCol="1270" anchor="ctr" anchorCtr="0">
                  <a:noAutofit/>
                </a:bodyPr>
                <a:lstStyle/>
                <a:p>
                  <a:pPr marL="0" lvl="1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600" b="1" kern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Effective Herbal Shampoo for Scalp &amp; Hair Care</a:t>
                  </a:r>
                </a:p>
              </p:txBody>
            </p:sp>
          </p:grp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5FE6979-7E53-EBCD-C976-2BA982DAC173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0B86A0DD-26D7-4228-9224-D29C940C0001}"/>
              </a:ext>
            </a:extLst>
          </p:cNvPr>
          <p:cNvSpPr/>
          <p:nvPr/>
        </p:nvSpPr>
        <p:spPr>
          <a:xfrm>
            <a:off x="573786" y="583395"/>
            <a:ext cx="3636264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US" b="1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b="1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21705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C746-B23E-51AA-6750-B5D14EE94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C6671-A4F7-DB13-E3A8-40F25DFB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5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C1DFD-0225-9177-DD18-2A4665F6C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8C1086-E7BD-57B4-F00D-8EDDB4B6A7DA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C4620-5A94-FEDD-AE09-BD635911B6B6}"/>
              </a:ext>
            </a:extLst>
          </p:cNvPr>
          <p:cNvSpPr txBox="1"/>
          <p:nvPr/>
        </p:nvSpPr>
        <p:spPr>
          <a:xfrm>
            <a:off x="334109" y="1319402"/>
            <a:ext cx="851463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Procurement of crude drug: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crude drug (seed of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Delphinum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Staphysagaria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Linn.) was obtained as a gift sample.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of crude drug: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authenticity of the procured seed was confirmed by a botanist.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of crude drug:</a:t>
            </a:r>
          </a:p>
          <a:p>
            <a:pPr marL="285750" indent="-285750">
              <a:spcAft>
                <a:spcPts val="6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seeds were subjected to drying under controlled shelter conditions and subsequently processed for extraction.</a:t>
            </a:r>
          </a:p>
          <a:p>
            <a:pPr marL="457200" indent="-457200">
              <a:spcAft>
                <a:spcPts val="14400"/>
              </a:spcAft>
              <a:buFont typeface="+mj-lt"/>
              <a:buAutoNum type="arabicPeriod" startAt="4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crude drug: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Solubility analysis of extract: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was soluble in ethanol and insoluble in water.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481FA2-FE51-4708-A687-A743A317C02E}"/>
              </a:ext>
            </a:extLst>
          </p:cNvPr>
          <p:cNvGrpSpPr/>
          <p:nvPr/>
        </p:nvGrpSpPr>
        <p:grpSpPr>
          <a:xfrm>
            <a:off x="1628524" y="3877209"/>
            <a:ext cx="5902193" cy="1471414"/>
            <a:chOff x="-5499034" y="2784239"/>
            <a:chExt cx="5902193" cy="14714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B737EA-0103-324E-8902-DF2A2573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99034" y="2844771"/>
              <a:ext cx="5902193" cy="1350351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40527A-2C33-231F-9A64-457E4E61B026}"/>
                </a:ext>
              </a:extLst>
            </p:cNvPr>
            <p:cNvSpPr/>
            <p:nvPr/>
          </p:nvSpPr>
          <p:spPr>
            <a:xfrm>
              <a:off x="-5491163" y="2784239"/>
              <a:ext cx="5886450" cy="14714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307A1679-ABCC-4BC1-AB19-FB44E4865343}"/>
              </a:ext>
            </a:extLst>
          </p:cNvPr>
          <p:cNvSpPr/>
          <p:nvPr/>
        </p:nvSpPr>
        <p:spPr>
          <a:xfrm>
            <a:off x="573786" y="583395"/>
            <a:ext cx="27313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Experimental</a:t>
            </a:r>
          </a:p>
        </p:txBody>
      </p:sp>
    </p:spTree>
    <p:extLst>
      <p:ext uri="{BB962C8B-B14F-4D97-AF65-F5344CB8AC3E}">
        <p14:creationId xmlns:p14="http://schemas.microsoft.com/office/powerpoint/2010/main" val="271490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C746-B23E-51AA-6750-B5D14EE94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C6671-A4F7-DB13-E3A8-40F25DFB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6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C1DFD-0225-9177-DD18-2A4665F6C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8C1086-E7BD-57B4-F00D-8EDDB4B6A7DA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226AD7-FFF0-C671-8EC6-F423D2ED3E70}"/>
              </a:ext>
            </a:extLst>
          </p:cNvPr>
          <p:cNvGrpSpPr/>
          <p:nvPr/>
        </p:nvGrpSpPr>
        <p:grpSpPr>
          <a:xfrm>
            <a:off x="1228196" y="4197113"/>
            <a:ext cx="1696496" cy="2417336"/>
            <a:chOff x="7023444" y="3499443"/>
            <a:chExt cx="1864223" cy="277444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285C57-B326-2BA4-838A-5A3866A9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444" y="3499443"/>
              <a:ext cx="1861206" cy="249312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8B437-3BDB-F75D-E640-47D57C899B99}"/>
                </a:ext>
              </a:extLst>
            </p:cNvPr>
            <p:cNvSpPr txBox="1"/>
            <p:nvPr/>
          </p:nvSpPr>
          <p:spPr>
            <a:xfrm>
              <a:off x="7037658" y="5943250"/>
              <a:ext cx="1850009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Phytochemical tests</a:t>
              </a:r>
              <a:endPara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AF6624-5B42-5CFB-CA79-8E30DE0B9DD2}"/>
                </a:ext>
              </a:extLst>
            </p:cNvPr>
            <p:cNvSpPr/>
            <p:nvPr/>
          </p:nvSpPr>
          <p:spPr>
            <a:xfrm>
              <a:off x="7034640" y="5992569"/>
              <a:ext cx="1850009" cy="2813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307A1679-ABCC-4BC1-AB19-FB44E4865343}"/>
              </a:ext>
            </a:extLst>
          </p:cNvPr>
          <p:cNvSpPr/>
          <p:nvPr/>
        </p:nvSpPr>
        <p:spPr>
          <a:xfrm>
            <a:off x="573786" y="583395"/>
            <a:ext cx="27313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BB5504-B9A9-7E7C-5EDA-DAFD1D337B47}"/>
              </a:ext>
            </a:extLst>
          </p:cNvPr>
          <p:cNvSpPr txBox="1"/>
          <p:nvPr/>
        </p:nvSpPr>
        <p:spPr>
          <a:xfrm>
            <a:off x="334108" y="1319402"/>
            <a:ext cx="8390013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phytochemical screening of seed extract: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revealed the presence of key phytochemical which is alkaloids, which are known to contribute to its therapeutic properties.</a:t>
            </a:r>
          </a:p>
          <a:p>
            <a:pPr marL="457200" indent="-457200" algn="just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 startAt="7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Alkaloidal content:</a:t>
            </a:r>
          </a:p>
          <a:p>
            <a:pPr marL="285750" indent="-285750" algn="just">
              <a:spcAft>
                <a:spcPts val="6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Alkaloidal content was determined by Titration method</a:t>
            </a:r>
            <a:r>
              <a:rPr lang="en-I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of Extract:</a:t>
            </a:r>
          </a:p>
          <a:p>
            <a:pPr algn="just"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8.1. Thin Layer Chromatography (TLC):</a:t>
            </a:r>
          </a:p>
          <a:p>
            <a:pPr marL="285750" indent="-285750" algn="just">
              <a:spcAft>
                <a:spcPts val="6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Co-TLC was performed with Delphinine using chloroform:methanol (9:1 v/v) as mobile phase and Dragendorff’s reagent as a Spraying agent.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03C65E-B5AA-7F1D-86DC-59C44DFDE500}"/>
              </a:ext>
            </a:extLst>
          </p:cNvPr>
          <p:cNvGrpSpPr/>
          <p:nvPr/>
        </p:nvGrpSpPr>
        <p:grpSpPr>
          <a:xfrm>
            <a:off x="7269479" y="4197113"/>
            <a:ext cx="937219" cy="2417335"/>
            <a:chOff x="1250835" y="4141499"/>
            <a:chExt cx="1035124" cy="247294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1A305C2-8C0F-7BCF-F573-7271D9AA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836" y="4141499"/>
              <a:ext cx="1035123" cy="2222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A6D6B7-CE7F-2E2E-7FBD-3ADECAE0C41F}"/>
                </a:ext>
              </a:extLst>
            </p:cNvPr>
            <p:cNvSpPr/>
            <p:nvPr/>
          </p:nvSpPr>
          <p:spPr>
            <a:xfrm>
              <a:off x="1250835" y="6363699"/>
              <a:ext cx="1035123" cy="2507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TLC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2B26BA-ED3D-4AAA-AF89-0FC49BEB5B58}"/>
              </a:ext>
            </a:extLst>
          </p:cNvPr>
          <p:cNvGrpSpPr/>
          <p:nvPr/>
        </p:nvGrpSpPr>
        <p:grpSpPr>
          <a:xfrm>
            <a:off x="3895725" y="4197113"/>
            <a:ext cx="2169795" cy="2459514"/>
            <a:chOff x="6390757" y="4120169"/>
            <a:chExt cx="2228849" cy="25364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B5C8A9-83FF-0CF4-B4E3-766AF90AA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1992" y="4120169"/>
              <a:ext cx="1395002" cy="22857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659E51-D795-384B-1E15-16D7F547ADE1}"/>
                </a:ext>
              </a:extLst>
            </p:cNvPr>
            <p:cNvSpPr/>
            <p:nvPr/>
          </p:nvSpPr>
          <p:spPr>
            <a:xfrm>
              <a:off x="6390757" y="6405879"/>
              <a:ext cx="2228849" cy="2507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Alkaloidal 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33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418D2-03D8-B78E-1FB5-67B37BAFA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FF89F-920F-57D8-C3F6-6D60DE8AEA84}"/>
              </a:ext>
            </a:extLst>
          </p:cNvPr>
          <p:cNvSpPr txBox="1"/>
          <p:nvPr/>
        </p:nvSpPr>
        <p:spPr>
          <a:xfrm>
            <a:off x="334108" y="1319402"/>
            <a:ext cx="839001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8.2. Ultraviolet-visible (UV-Vis) Spectroscopy:</a:t>
            </a:r>
          </a:p>
          <a:p>
            <a:pPr algn="just"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8.2.1. Determination of maximum wavelength (</a:t>
            </a:r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Standardization of extract:</a:t>
            </a:r>
          </a:p>
          <a:p>
            <a:pPr marL="285750" indent="-285750" algn="just">
              <a:spcAft>
                <a:spcPts val="12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Absorption Spectrum was compared with standard alkaloid (Delphinine), to confirm its presence.</a:t>
            </a:r>
          </a:p>
          <a:p>
            <a:pPr algn="just">
              <a:spcAft>
                <a:spcPts val="12000"/>
              </a:spcAft>
              <a:buClr>
                <a:schemeClr val="tx1"/>
              </a:buClr>
              <a:buSzPct val="1000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8.2.2. Preparation of standard calibration curve: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9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 and Optimization of Phytosome: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Phytosome was prepared by solvent injection technique.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batches was prepared and particle size (nm) and Entrapment efficiency (%) was calculated for optimization of Phytosome.</a:t>
            </a:r>
            <a:endParaRPr lang="en-IN" sz="1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C3BEF-68F2-132B-7480-E2C1B477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7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CD9B7-559C-69A6-DAA9-8C61894BC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EBFA02C-676A-A2BA-320A-0CDECC12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84188"/>
              </p:ext>
            </p:extLst>
          </p:nvPr>
        </p:nvGraphicFramePr>
        <p:xfrm>
          <a:off x="1746363" y="2971104"/>
          <a:ext cx="2435172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17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8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u="none" strike="noStrike" dirty="0">
                          <a:solidFill>
                            <a:srgbClr val="000000"/>
                          </a:solidFill>
                        </a:rPr>
                        <a:t>Concentration (ppm)</a:t>
                      </a:r>
                      <a:endParaRPr lang="en-US" sz="900" b="1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u="none" strike="noStrike" dirty="0">
                          <a:solidFill>
                            <a:srgbClr val="000000"/>
                          </a:solidFill>
                        </a:rPr>
                        <a:t>Absorbance</a:t>
                      </a:r>
                      <a:r>
                        <a:rPr lang="en-US" sz="600" b="1" u="none" strike="noStrike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600" b="1" u="none" strike="noStrike" dirty="0">
                          <a:solidFill>
                            <a:srgbClr val="000000"/>
                          </a:solidFill>
                        </a:rPr>
                        <a:t>(270nm)</a:t>
                      </a:r>
                      <a:endParaRPr lang="en-US" sz="900" b="1" dirty="0"/>
                    </a:p>
                  </a:txBody>
                  <a:tcPr marL="63500" marR="63500" marT="63500" marB="635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98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9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</a:rPr>
                        <a:t>0.0702</a:t>
                      </a:r>
                      <a:endParaRPr lang="en-US" sz="900" dirty="0"/>
                    </a:p>
                  </a:txBody>
                  <a:tcPr marL="63500" marR="63500" marT="63500" marB="635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>
                          <a:solidFill>
                            <a:srgbClr val="000000"/>
                          </a:solidFill>
                        </a:rPr>
                        <a:t>400</a:t>
                      </a:r>
                      <a:endParaRPr lang="en-US" sz="90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</a:rPr>
                        <a:t>0.1218</a:t>
                      </a:r>
                      <a:endParaRPr lang="en-US" sz="900" dirty="0"/>
                    </a:p>
                  </a:txBody>
                  <a:tcPr marL="63500" marR="63500" marT="63500" marB="635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</a:rPr>
                        <a:t>600</a:t>
                      </a:r>
                      <a:endParaRPr lang="en-US" sz="9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</a:rPr>
                        <a:t>0.1768</a:t>
                      </a:r>
                      <a:endParaRPr lang="en-US" sz="900" dirty="0"/>
                    </a:p>
                  </a:txBody>
                  <a:tcPr marL="63500" marR="63500" marT="63500" marB="635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</a:rPr>
                        <a:t>800</a:t>
                      </a:r>
                      <a:endParaRPr lang="en-US" sz="9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</a:rPr>
                        <a:t>0.2418</a:t>
                      </a:r>
                      <a:endParaRPr lang="en-US" sz="900" dirty="0"/>
                    </a:p>
                  </a:txBody>
                  <a:tcPr marL="63500" marR="63500" marT="63500" marB="635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</a:rPr>
                        <a:t>1000</a:t>
                      </a:r>
                      <a:endParaRPr lang="en-US" sz="9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</a:rPr>
                        <a:t>0.2817</a:t>
                      </a:r>
                      <a:endParaRPr lang="en-US" sz="900" dirty="0"/>
                    </a:p>
                  </a:txBody>
                  <a:tcPr marL="63500" marR="63500" marT="63500" marB="635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5" name="Picture 2" descr="https://lh7-rt.googleusercontent.com/docsz/AD_4nXe2dy6vieHhZE4hDm_41GWqtrrLl6bDlkUy_3Gcr9Td1Q9977T0wIod9d3E2K-PlaKGgVXoih_uaNhwxxg3TX9SxXUZv-spfOoT7MFJj9jMhwl2kUCYFZI9LwxFW5crvYjFDFxAZQ?key=LZrhVA0GJ7kNl7BR8AOrhZ_R">
            <a:extLst>
              <a:ext uri="{FF2B5EF4-FFF2-40B4-BE49-F238E27FC236}">
                <a16:creationId xmlns:a16="http://schemas.microsoft.com/office/drawing/2014/main" id="{99A5C909-F4DC-8BE6-312F-48072CDCD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20000" contrast="40000"/>
          </a:blip>
          <a:srcRect/>
          <a:stretch>
            <a:fillRect/>
          </a:stretch>
        </p:blipFill>
        <p:spPr bwMode="auto">
          <a:xfrm>
            <a:off x="4903121" y="2620671"/>
            <a:ext cx="2728602" cy="1690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097C19-0F0E-5C1B-E21C-459AC94B7255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6489E727-6FA9-4219-90DB-A0E96BECE173}"/>
              </a:ext>
            </a:extLst>
          </p:cNvPr>
          <p:cNvSpPr/>
          <p:nvPr/>
        </p:nvSpPr>
        <p:spPr>
          <a:xfrm>
            <a:off x="573786" y="583395"/>
            <a:ext cx="27313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47983-D9F0-DDEA-31A9-5B1C2B7D1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75" y="5715522"/>
            <a:ext cx="2662148" cy="9139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8314748-0DBC-361C-C5FD-563A3F451E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05" y="5364480"/>
            <a:ext cx="2505721" cy="1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5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33F9E-2D62-75D3-EFCE-3D05467A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CD97E5-5E96-D2A3-F79F-3C9195F6A4B8}"/>
              </a:ext>
            </a:extLst>
          </p:cNvPr>
          <p:cNvSpPr txBox="1"/>
          <p:nvPr/>
        </p:nvSpPr>
        <p:spPr>
          <a:xfrm>
            <a:off x="334108" y="1319402"/>
            <a:ext cx="8390013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 startAt="10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FT-IR study:</a:t>
            </a:r>
          </a:p>
          <a:p>
            <a:pPr marL="285750" indent="-285750" algn="just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FT-IR analysis was performed to identify the functional groups present in the staphysagria extract and confirm its chemical composition.</a:t>
            </a:r>
          </a:p>
          <a:p>
            <a:pPr marL="457200" indent="-457200">
              <a:spcAft>
                <a:spcPts val="13200"/>
              </a:spcAft>
              <a:buFont typeface="+mj-lt"/>
              <a:buAutoNum type="arabicPeriod" startAt="11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Phytosome: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Antimicrobial study of prepared shampoo: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antimicrobial study of the formulation was conducted using the  agar well diffusion method (Bore method).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87B99-C5D4-57D4-6363-088855D1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8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C945F-B2DE-B1B9-33EB-DC2456B57D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36DF63-A8A8-54AD-35E3-D44691799B36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045D1C56-3C77-4A03-B68B-DA11C395FB2C}"/>
              </a:ext>
            </a:extLst>
          </p:cNvPr>
          <p:cNvSpPr/>
          <p:nvPr/>
        </p:nvSpPr>
        <p:spPr>
          <a:xfrm>
            <a:off x="573786" y="583395"/>
            <a:ext cx="27313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81A8C8-1577-BED1-94A6-B01FA2C1E944}"/>
              </a:ext>
            </a:extLst>
          </p:cNvPr>
          <p:cNvGrpSpPr/>
          <p:nvPr/>
        </p:nvGrpSpPr>
        <p:grpSpPr>
          <a:xfrm>
            <a:off x="1111611" y="2922137"/>
            <a:ext cx="7394213" cy="1406872"/>
            <a:chOff x="712094" y="4793057"/>
            <a:chExt cx="7936624" cy="175589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E6707C1-F31C-FCDB-42B4-C3D62EAD2256}"/>
                </a:ext>
              </a:extLst>
            </p:cNvPr>
            <p:cNvGrpSpPr/>
            <p:nvPr/>
          </p:nvGrpSpPr>
          <p:grpSpPr>
            <a:xfrm>
              <a:off x="712094" y="4832722"/>
              <a:ext cx="1902910" cy="1716225"/>
              <a:chOff x="712094" y="4832722"/>
              <a:chExt cx="1902910" cy="171622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D5EF0FA-BF1E-3C5D-5FFF-E7B84EC0E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65" t="7247" r="2006" b="3253"/>
              <a:stretch/>
            </p:blipFill>
            <p:spPr>
              <a:xfrm>
                <a:off x="712094" y="4832722"/>
                <a:ext cx="1585457" cy="133512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04712C-2871-E224-F622-ADF94AD38A5C}"/>
                  </a:ext>
                </a:extLst>
              </p:cNvPr>
              <p:cNvSpPr txBox="1"/>
              <p:nvPr/>
            </p:nvSpPr>
            <p:spPr>
              <a:xfrm>
                <a:off x="712094" y="6184023"/>
                <a:ext cx="1902910" cy="364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Entrapment efficacy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3E80297-D3C2-2094-144B-B100DA640119}"/>
                </a:ext>
              </a:extLst>
            </p:cNvPr>
            <p:cNvGrpSpPr/>
            <p:nvPr/>
          </p:nvGrpSpPr>
          <p:grpSpPr>
            <a:xfrm>
              <a:off x="2849315" y="4848903"/>
              <a:ext cx="1672426" cy="1634791"/>
              <a:chOff x="2849315" y="4848903"/>
              <a:chExt cx="1672426" cy="163479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D844170-7E6B-A298-D21E-BD06A9527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6360" r="2816"/>
              <a:stretch/>
            </p:blipFill>
            <p:spPr>
              <a:xfrm>
                <a:off x="2849316" y="4848903"/>
                <a:ext cx="1672425" cy="133512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B114B7-6F52-BF93-88E0-D76A5EC823D3}"/>
                  </a:ext>
                </a:extLst>
              </p:cNvPr>
              <p:cNvSpPr txBox="1"/>
              <p:nvPr/>
            </p:nvSpPr>
            <p:spPr>
              <a:xfrm>
                <a:off x="2849315" y="6191306"/>
                <a:ext cx="16724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Size, PDI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238B8F4-9EFD-AF03-8A9B-85675B862A22}"/>
                </a:ext>
              </a:extLst>
            </p:cNvPr>
            <p:cNvGrpSpPr/>
            <p:nvPr/>
          </p:nvGrpSpPr>
          <p:grpSpPr>
            <a:xfrm>
              <a:off x="5030021" y="4832722"/>
              <a:ext cx="1733577" cy="1650972"/>
              <a:chOff x="5030021" y="4832722"/>
              <a:chExt cx="1733577" cy="165097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CB93A49-6A78-12FE-0B9B-ED8A6C346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10939" t="1526" r="4203" b="2461"/>
              <a:stretch/>
            </p:blipFill>
            <p:spPr>
              <a:xfrm>
                <a:off x="5030021" y="4832722"/>
                <a:ext cx="1524633" cy="135130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B5CBAD-1700-4BCC-200D-2C4383D484BB}"/>
                  </a:ext>
                </a:extLst>
              </p:cNvPr>
              <p:cNvSpPr txBox="1"/>
              <p:nvPr/>
            </p:nvSpPr>
            <p:spPr>
              <a:xfrm>
                <a:off x="5091173" y="6191306"/>
                <a:ext cx="167242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Zeta Potential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472ACA9-0E53-8F86-0FF6-83FEBBDD925D}"/>
                </a:ext>
              </a:extLst>
            </p:cNvPr>
            <p:cNvGrpSpPr/>
            <p:nvPr/>
          </p:nvGrpSpPr>
          <p:grpSpPr>
            <a:xfrm>
              <a:off x="7106418" y="4793057"/>
              <a:ext cx="1542300" cy="1755890"/>
              <a:chOff x="7106418" y="4793057"/>
              <a:chExt cx="1542300" cy="1755890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8908BFCE-DD41-BA6C-8BB9-D2455BC39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106418" y="4793057"/>
                <a:ext cx="1310115" cy="13747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A2C929-DC4F-2E6A-05C1-B5CD7FA0CD17}"/>
                  </a:ext>
                </a:extLst>
              </p:cNvPr>
              <p:cNvSpPr txBox="1"/>
              <p:nvPr/>
            </p:nvSpPr>
            <p:spPr>
              <a:xfrm>
                <a:off x="7124086" y="6184023"/>
                <a:ext cx="1524632" cy="364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 Study</a:t>
                </a:r>
              </a:p>
            </p:txBody>
          </p: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1608353-6BC0-690C-3DC0-D99724A14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78" y="5284809"/>
            <a:ext cx="7747244" cy="12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59D8-F62B-737C-B664-40346F2FD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B3E47F-BD88-3892-459E-BAA5625855EC}"/>
              </a:ext>
            </a:extLst>
          </p:cNvPr>
          <p:cNvSpPr txBox="1"/>
          <p:nvPr/>
        </p:nvSpPr>
        <p:spPr>
          <a:xfrm>
            <a:off x="334108" y="1319402"/>
            <a:ext cx="839001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buFont typeface="+mj-lt"/>
              <a:buAutoNum type="arabicPeriod" startAt="13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of staphysagria enriched phytosomal shampoo: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13.1. Steps for Water-Based Hibiscus Extract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 hibiscus petals are rinsed, separated, and added to boiling distilled water. The mixture is simmered for 15–20 minutes, then cooled and strained to remove residues, yielding a deep red extract.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13.2. Preparation of Phytosomal shampoo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Coconut and castor oils were saponified with KOH under reflux.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Glycerin and freeze-dried Phytosome were added with stirring, followed by ethyl alcohol, methyl paraben (preservative), lemongrass oil (fragrance), and hibiscus extract (colorant).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27E79-8D4B-E4C0-5AAA-43182CE0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9E5DC">
                    <a:shade val="50000"/>
                    <a:satMod val="200000"/>
                  </a:srgbClr>
                </a:solidFill>
              </a:rPr>
              <a:pPr/>
              <a:t>9</a:t>
            </a:fld>
            <a:endParaRPr lang="en-US">
              <a:solidFill>
                <a:srgbClr val="E9E5DC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02D41-BECE-59E5-6C39-3AE3681C6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228600"/>
            <a:ext cx="1310115" cy="551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10460C-E95C-5F6E-2FA7-6BC62D5DF89F}"/>
              </a:ext>
            </a:extLst>
          </p:cNvPr>
          <p:cNvSpPr/>
          <p:nvPr/>
        </p:nvSpPr>
        <p:spPr>
          <a:xfrm>
            <a:off x="150018" y="181928"/>
            <a:ext cx="8855439" cy="6539547"/>
          </a:xfrm>
          <a:prstGeom prst="rect">
            <a:avLst/>
          </a:prstGeom>
          <a:noFill/>
          <a:ln>
            <a:solidFill>
              <a:srgbClr val="414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01FBBF5-2F1D-48F0-96B8-43B1FD75F233}"/>
              </a:ext>
            </a:extLst>
          </p:cNvPr>
          <p:cNvSpPr/>
          <p:nvPr/>
        </p:nvSpPr>
        <p:spPr>
          <a:xfrm>
            <a:off x="573786" y="583395"/>
            <a:ext cx="2731389" cy="546315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7BB102-6D90-64DA-767E-144D2535F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78" y="3766226"/>
            <a:ext cx="2532521" cy="27278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EB47D-38FF-EEC1-DE0A-89FBAF8AD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69" y="4220019"/>
            <a:ext cx="4581186" cy="15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23967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D1EEBED-E82C-48A3-AF32-64D53D5C0721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1810</Words>
  <Application>Microsoft Office PowerPoint</Application>
  <PresentationFormat>On-screen Show (4:3)</PresentationFormat>
  <Paragraphs>212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Footlight MT Light</vt:lpstr>
      <vt:lpstr>Neue Haas Grotesk Text Pro</vt:lpstr>
      <vt:lpstr>Times New Roman</vt:lpstr>
      <vt:lpstr>Wingdings</vt:lpstr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NIRAJ GUPTA</dc:creator>
  <cp:lastModifiedBy>NIRAJ GUPTA</cp:lastModifiedBy>
  <cp:revision>3</cp:revision>
  <cp:lastPrinted>2016-02-17T10:04:01Z</cp:lastPrinted>
  <dcterms:created xsi:type="dcterms:W3CDTF">2006-08-16T00:00:00Z</dcterms:created>
  <dcterms:modified xsi:type="dcterms:W3CDTF">2025-03-17T13:42:38Z</dcterms:modified>
</cp:coreProperties>
</file>